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11">
  <p:sldMasterIdLst>
    <p:sldMasterId id="2147483648" r:id="rId1"/>
  </p:sldMasterIdLst>
  <p:notesMasterIdLst>
    <p:notesMasterId r:id="rId112"/>
  </p:notesMasterIdLst>
  <p:handoutMasterIdLst>
    <p:handoutMasterId r:id="rId113"/>
  </p:handoutMasterIdLst>
  <p:sldIdLst>
    <p:sldId id="256" r:id="rId2"/>
    <p:sldId id="326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5" r:id="rId31"/>
    <p:sldId id="354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74" r:id="rId51"/>
    <p:sldId id="375" r:id="rId52"/>
    <p:sldId id="376" r:id="rId53"/>
    <p:sldId id="377" r:id="rId54"/>
    <p:sldId id="378" r:id="rId55"/>
    <p:sldId id="379" r:id="rId56"/>
    <p:sldId id="380" r:id="rId57"/>
    <p:sldId id="381" r:id="rId58"/>
    <p:sldId id="382" r:id="rId59"/>
    <p:sldId id="383" r:id="rId60"/>
    <p:sldId id="384" r:id="rId61"/>
    <p:sldId id="385" r:id="rId62"/>
    <p:sldId id="386" r:id="rId63"/>
    <p:sldId id="387" r:id="rId64"/>
    <p:sldId id="388" r:id="rId65"/>
    <p:sldId id="389" r:id="rId66"/>
    <p:sldId id="390" r:id="rId67"/>
    <p:sldId id="391" r:id="rId68"/>
    <p:sldId id="392" r:id="rId69"/>
    <p:sldId id="393" r:id="rId70"/>
    <p:sldId id="394" r:id="rId71"/>
    <p:sldId id="395" r:id="rId72"/>
    <p:sldId id="396" r:id="rId73"/>
    <p:sldId id="397" r:id="rId74"/>
    <p:sldId id="398" r:id="rId75"/>
    <p:sldId id="399" r:id="rId76"/>
    <p:sldId id="400" r:id="rId77"/>
    <p:sldId id="401" r:id="rId78"/>
    <p:sldId id="402" r:id="rId79"/>
    <p:sldId id="403" r:id="rId80"/>
    <p:sldId id="404" r:id="rId81"/>
    <p:sldId id="405" r:id="rId82"/>
    <p:sldId id="406" r:id="rId83"/>
    <p:sldId id="407" r:id="rId84"/>
    <p:sldId id="408" r:id="rId85"/>
    <p:sldId id="409" r:id="rId86"/>
    <p:sldId id="410" r:id="rId87"/>
    <p:sldId id="411" r:id="rId88"/>
    <p:sldId id="412" r:id="rId89"/>
    <p:sldId id="413" r:id="rId90"/>
    <p:sldId id="414" r:id="rId91"/>
    <p:sldId id="415" r:id="rId92"/>
    <p:sldId id="416" r:id="rId93"/>
    <p:sldId id="417" r:id="rId94"/>
    <p:sldId id="418" r:id="rId95"/>
    <p:sldId id="419" r:id="rId96"/>
    <p:sldId id="420" r:id="rId97"/>
    <p:sldId id="421" r:id="rId98"/>
    <p:sldId id="422" r:id="rId99"/>
    <p:sldId id="423" r:id="rId100"/>
    <p:sldId id="424" r:id="rId101"/>
    <p:sldId id="425" r:id="rId102"/>
    <p:sldId id="426" r:id="rId103"/>
    <p:sldId id="427" r:id="rId104"/>
    <p:sldId id="428" r:id="rId105"/>
    <p:sldId id="429" r:id="rId106"/>
    <p:sldId id="430" r:id="rId107"/>
    <p:sldId id="431" r:id="rId108"/>
    <p:sldId id="432" r:id="rId109"/>
    <p:sldId id="433" r:id="rId110"/>
    <p:sldId id="434" r:id="rId1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CC"/>
    <a:srgbClr val="F799E3"/>
    <a:srgbClr val="90FF21"/>
    <a:srgbClr val="F6A4E6"/>
    <a:srgbClr val="EF0A09"/>
    <a:srgbClr val="B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93801" autoAdjust="0"/>
  </p:normalViewPr>
  <p:slideViewPr>
    <p:cSldViewPr>
      <p:cViewPr varScale="1">
        <p:scale>
          <a:sx n="84" d="100"/>
          <a:sy n="84" d="100"/>
        </p:scale>
        <p:origin x="102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0" d="100"/>
          <a:sy n="80" d="100"/>
        </p:scale>
        <p:origin x="320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A50CBC-8F27-4571-9CF4-87917B3DA01C}" type="datetime1">
              <a:rPr lang="ru-RU" smtClean="0"/>
              <a:t>05.03.2022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E861E8E-D392-497B-BB21-122DD7C27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71763A-5E33-45E3-A8F2-56DFE0C2155C}" type="datetime1">
              <a:rPr lang="ru-RU" noProof="0" smtClean="0"/>
              <a:t>05.03.2022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55D449-B875-4B8D-8E66-224D27E54C9A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ru-RU" noProof="0" smtClean="0"/>
              <a:t>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35734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555D449-B875-4B8D-8E66-224D27E54C9A}" type="slidenum">
              <a:rPr lang="ru-RU" noProof="0" smtClean="0"/>
              <a:t>35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93830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pic>
        <p:nvPicPr>
          <p:cNvPr id="7" name="Рисунок 6" descr="Линия электрокардиограммы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EFEAE4-C28C-4D92-9EE7-D62CEDC101DF}" type="datetime1">
              <a:rPr lang="ru-RU" smtClean="0"/>
              <a:t>05.03.2022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descr="Прямоугольник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5976BF-C51C-4515-9E22-BF2015252BD8}" type="datetime1">
              <a:rPr lang="ru-RU" smtClean="0"/>
              <a:t>05.03.2022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242D3C-8192-478D-9985-D3160EF3F3C3}" type="datetime1">
              <a:rPr lang="ru-RU" smtClean="0"/>
              <a:t>05.03.2022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раздела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descr="Прямоугольник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rtlCol="0" anchor="b">
            <a:normAutofit/>
          </a:bodyPr>
          <a:lstStyle>
            <a:lvl1pPr rtl="0">
              <a:lnSpc>
                <a:spcPct val="80000"/>
              </a:lnSpc>
              <a:defRPr sz="5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 rtlCol="0"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6D9427-7660-4399-80F6-CD7B8B8E5C35}" type="datetime1">
              <a:rPr lang="ru-RU" smtClean="0"/>
              <a:t>05.03.2022</a:t>
            </a:fld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980393-315E-4AB9-9FE2-63E995E945C8}" type="datetime1">
              <a:rPr lang="ru-RU" smtClean="0"/>
              <a:t>05.03.2022</a:t>
            </a:fld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D32718-8B06-4985-8D7D-9E16F3F044C8}" type="datetime1">
              <a:rPr lang="ru-RU" smtClean="0"/>
              <a:t>05.03.2022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115AB6-67B4-4D7E-9378-C270C29E4245}" type="datetime1">
              <a:rPr lang="ru-RU" smtClean="0"/>
              <a:t>05.03.2022</a:t>
            </a:fld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descr="Прямоугольник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9" name="Прямоугольник 8" descr="Прямоугольник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rtlCol="0" anchor="b">
            <a:normAutofit/>
          </a:bodyPr>
          <a:lstStyle>
            <a:lvl1pPr rtl="0">
              <a:defRPr sz="36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descr="Прямоугольник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9" name="Прямоугольник 8" descr="Прямоугольник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rtlCol="0" anchor="b">
            <a:normAutofit/>
          </a:bodyPr>
          <a:lstStyle>
            <a:lvl1pPr rtl="0">
              <a:defRPr sz="36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требуется добавить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красная полоса" descr="Красная полоса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3FDB9577-6D70-481F-BBF8-A759884E5182}" type="datetime1">
              <a:rPr lang="ru-RU" noProof="0" smtClean="0"/>
              <a:t>05.03.2022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10" Type="http://schemas.openxmlformats.org/officeDocument/2006/relationships/image" Target="../media/image281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26225" y="2996952"/>
            <a:ext cx="4533671" cy="3177380"/>
          </a:xfrm>
        </p:spPr>
        <p:txBody>
          <a:bodyPr rtlCol="0">
            <a:noAutofit/>
          </a:bodyPr>
          <a:lstStyle/>
          <a:p>
            <a:pPr rtl="0"/>
            <a:r>
              <a:rPr lang="ru-RU" sz="4800" dirty="0"/>
              <a:t>Задачи и технологии </a:t>
            </a:r>
            <a:r>
              <a:rPr lang="ru-RU" sz="4800" dirty="0" err="1"/>
              <a:t>микрофлуидики</a:t>
            </a: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26225" y="6093296"/>
            <a:ext cx="4098175" cy="685800"/>
          </a:xfrm>
        </p:spPr>
        <p:txBody>
          <a:bodyPr rtlCol="0"/>
          <a:lstStyle/>
          <a:p>
            <a:pPr rtl="0"/>
            <a:r>
              <a:rPr lang="ru-RU" dirty="0"/>
              <a:t>ТЕМА 3.1.3 - ПРОДОЛЖЕНИЕ</a:t>
            </a:r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B4E50-1CC7-4B55-B4EB-7678E07E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Увеличение массового расхода по сравнению с потоком без проскальзывания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42A99B-A634-4CC7-8881-60B04860E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632849"/>
            <a:ext cx="7667021" cy="51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391F11-7354-4355-8628-FCDE8B1DE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глубины проникновения для ограниченных слоев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C3E84-DB89-4B48-953B-D0587B404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700808"/>
            <a:ext cx="5472608" cy="5127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59A71E-B16F-43E4-B109-AA9F852D49EE}"/>
                  </a:ext>
                </a:extLst>
              </p:cNvPr>
              <p:cNvSpPr txBox="1"/>
              <p:nvPr/>
            </p:nvSpPr>
            <p:spPr>
              <a:xfrm rot="16200000">
                <a:off x="-2148333" y="3944142"/>
                <a:ext cx="48168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Нормализованная глубина проникновения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59A71E-B16F-43E4-B109-AA9F852D4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148333" y="3944142"/>
                <a:ext cx="4816842" cy="369332"/>
              </a:xfrm>
              <a:prstGeom prst="rect">
                <a:avLst/>
              </a:prstGeom>
              <a:blipFill>
                <a:blip r:embed="rId3"/>
                <a:stretch>
                  <a:fillRect l="-8197" r="-24590" b="-11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F6438A-E94E-49CA-ACB5-F9F4389624CE}"/>
                  </a:ext>
                </a:extLst>
              </p:cNvPr>
              <p:cNvSpPr txBox="1"/>
              <p:nvPr/>
            </p:nvSpPr>
            <p:spPr>
              <a:xfrm>
                <a:off x="6144928" y="1742882"/>
                <a:ext cx="190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F6438A-E94E-49CA-ACB5-F9F438962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928" y="1742882"/>
                <a:ext cx="190180" cy="276999"/>
              </a:xfrm>
              <a:prstGeom prst="rect">
                <a:avLst/>
              </a:prstGeom>
              <a:blipFill>
                <a:blip r:embed="rId4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CBDBD82-E933-4692-8C7B-E1DD179869E9}"/>
              </a:ext>
            </a:extLst>
          </p:cNvPr>
          <p:cNvSpPr txBox="1"/>
          <p:nvPr/>
        </p:nvSpPr>
        <p:spPr>
          <a:xfrm>
            <a:off x="6311326" y="16839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– расстояние, где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4B7495-0C55-4F78-BDBD-522F64B610F4}"/>
                  </a:ext>
                </a:extLst>
              </p:cNvPr>
              <p:cNvSpPr txBox="1"/>
              <p:nvPr/>
            </p:nvSpPr>
            <p:spPr>
              <a:xfrm>
                <a:off x="7104112" y="2564904"/>
                <a:ext cx="1102546" cy="57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=0,01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4B7495-0C55-4F78-BDBD-522F64B61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2564904"/>
                <a:ext cx="1102546" cy="573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C22DD1-3920-4DA5-B87D-3FA1B3786873}"/>
                  </a:ext>
                </a:extLst>
              </p:cNvPr>
              <p:cNvSpPr txBox="1"/>
              <p:nvPr/>
            </p:nvSpPr>
            <p:spPr>
              <a:xfrm>
                <a:off x="6014640" y="3649561"/>
                <a:ext cx="6203244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ru-RU" dirty="0"/>
                  <a:t> значения меньше, чем у сплошных потоков.</a:t>
                </a:r>
              </a:p>
              <a:p>
                <a:endParaRPr lang="ru-RU" dirty="0"/>
              </a:p>
              <a:p>
                <a:r>
                  <a:rPr lang="ru-RU" dirty="0"/>
                  <a:t>При фиксированном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ru-RU" dirty="0"/>
                  <a:t> уменьшается за счет увеличения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ru-RU" dirty="0"/>
              </a:p>
              <a:p>
                <a:endParaRPr lang="en-US" dirty="0"/>
              </a:p>
              <a:p>
                <a:r>
                  <a:rPr lang="ru-RU" dirty="0"/>
                  <a:t>При фиксированном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ru-RU" dirty="0"/>
                  <a:t> уменьшается за счет увеличения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𝐾𝑛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C22DD1-3920-4DA5-B87D-3FA1B378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640" y="3649561"/>
                <a:ext cx="6203244" cy="2031325"/>
              </a:xfrm>
              <a:prstGeom prst="rect">
                <a:avLst/>
              </a:prstGeom>
              <a:blipFill>
                <a:blip r:embed="rId6"/>
                <a:stretch>
                  <a:fillRect l="-885" t="-1802" r="-2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3C57EA-DA73-499E-878C-85B367D76C0B}"/>
                  </a:ext>
                </a:extLst>
              </p:cNvPr>
              <p:cNvSpPr txBox="1"/>
              <p:nvPr/>
            </p:nvSpPr>
            <p:spPr>
              <a:xfrm>
                <a:off x="6026921" y="5890898"/>
                <a:ext cx="620324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Введение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ru-RU" dirty="0"/>
                  <a:t> требует изменения шкалы длин для переопределения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𝐾𝑛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3C57EA-DA73-499E-878C-85B367D76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921" y="5890898"/>
                <a:ext cx="6203244" cy="646331"/>
              </a:xfrm>
              <a:prstGeom prst="rect">
                <a:avLst/>
              </a:prstGeom>
              <a:blipFill>
                <a:blip r:embed="rId7"/>
                <a:stretch>
                  <a:fillRect l="-885" t="-471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01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7D201E5B-255D-4274-AFD8-C3ECA71DB2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Влияние Kn 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 на напряжение сдвига стенки</a:t>
                </a:r>
              </a:p>
            </p:txBody>
          </p:sp>
        </mc:Choice>
        <mc:Fallback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7D201E5B-255D-4274-AFD8-C3ECA71DB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5D59E4-713B-4E9D-8389-96EDF8A41EF4}"/>
                  </a:ext>
                </a:extLst>
              </p:cNvPr>
              <p:cNvSpPr txBox="1"/>
              <p:nvPr/>
            </p:nvSpPr>
            <p:spPr>
              <a:xfrm>
                <a:off x="479376" y="1556792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Насыщение из-за изменения шкалы длины с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dirty="0"/>
                  <a:t> на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ru-RU" dirty="0"/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5D59E4-713B-4E9D-8389-96EDF8A41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556792"/>
                <a:ext cx="6096000" cy="369332"/>
              </a:xfrm>
              <a:prstGeom prst="rect">
                <a:avLst/>
              </a:prstGeom>
              <a:blipFill>
                <a:blip r:embed="rId3"/>
                <a:stretch>
                  <a:fillRect l="-900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EDE5EB-5C12-4922-95BF-F8E522EBF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2058133"/>
            <a:ext cx="5363323" cy="4582164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524ACAF-38D3-4317-B5D6-A01BBD42663B}"/>
              </a:ext>
            </a:extLst>
          </p:cNvPr>
          <p:cNvCxnSpPr/>
          <p:nvPr/>
        </p:nvCxnSpPr>
        <p:spPr>
          <a:xfrm>
            <a:off x="4439816" y="1916832"/>
            <a:ext cx="0" cy="350748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3A3263-1AAC-4E54-A2EA-3C5FBF07FD21}"/>
              </a:ext>
            </a:extLst>
          </p:cNvPr>
          <p:cNvSpPr txBox="1"/>
          <p:nvPr/>
        </p:nvSpPr>
        <p:spPr>
          <a:xfrm>
            <a:off x="5951984" y="2267580"/>
            <a:ext cx="6097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Решение уравнения Больцмана и методом Монте-Карло предсказывают, что напряжение сдвига в колебательных течениях в режиме свободномолекулярного течения достигает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31C66B-3908-4B1C-A777-32FBD4CCB026}"/>
                  </a:ext>
                </a:extLst>
              </p:cNvPr>
              <p:cNvSpPr txBox="1"/>
              <p:nvPr/>
            </p:nvSpPr>
            <p:spPr>
              <a:xfrm>
                <a:off x="6110074" y="3670865"/>
                <a:ext cx="218604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31C66B-3908-4B1C-A777-32FBD4CCB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74" y="3670865"/>
                <a:ext cx="2186048" cy="818366"/>
              </a:xfrm>
              <a:prstGeom prst="rect">
                <a:avLst/>
              </a:prstGeom>
              <a:blipFill>
                <a:blip r:embed="rId5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88CC5F8-4ED1-41AE-BF37-4D367EF92BF1}"/>
              </a:ext>
            </a:extLst>
          </p:cNvPr>
          <p:cNvSpPr txBox="1"/>
          <p:nvPr/>
        </p:nvSpPr>
        <p:spPr>
          <a:xfrm>
            <a:off x="6096000" y="5116542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Это значение для устойчивого потока Куэтта!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9965F4-9523-4289-961B-00438068618E}"/>
                  </a:ext>
                </a:extLst>
              </p:cNvPr>
              <p:cNvSpPr txBox="1"/>
              <p:nvPr/>
            </p:nvSpPr>
            <p:spPr>
              <a:xfrm>
                <a:off x="6138172" y="4672735"/>
                <a:ext cx="8744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9965F4-9523-4289-961B-004380686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172" y="4672735"/>
                <a:ext cx="874407" cy="276999"/>
              </a:xfrm>
              <a:prstGeom prst="rect">
                <a:avLst/>
              </a:prstGeom>
              <a:blipFill>
                <a:blip r:embed="rId6"/>
                <a:stretch>
                  <a:fillRect l="-6294" r="-2797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526F2F-6043-4BF1-B370-0780EED1B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Скорость скольжения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DB7D9C-A10C-426D-9D7D-612D10B61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844823"/>
            <a:ext cx="5616624" cy="4944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14FAB2-C0FF-4515-A417-1A0EFD4E2AF9}"/>
              </a:ext>
            </a:extLst>
          </p:cNvPr>
          <p:cNvSpPr txBox="1"/>
          <p:nvPr/>
        </p:nvSpPr>
        <p:spPr>
          <a:xfrm rot="16200000">
            <a:off x="-807358" y="3851639"/>
            <a:ext cx="236673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Скорость скольжения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79C407-4AD2-4ACF-A14A-F315FCD71296}"/>
              </a:ext>
            </a:extLst>
          </p:cNvPr>
          <p:cNvSpPr txBox="1"/>
          <p:nvPr/>
        </p:nvSpPr>
        <p:spPr>
          <a:xfrm>
            <a:off x="5904656" y="194388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Решение уравнения Больцмана и DSMC предсказывают, что скорость скольжения в колебательных потоках в режиме свободного молекулярного потока достигает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8239EE-FC95-4158-9C19-0E08F8B62077}"/>
                  </a:ext>
                </a:extLst>
              </p:cNvPr>
              <p:cNvSpPr txBox="1"/>
              <p:nvPr/>
            </p:nvSpPr>
            <p:spPr>
              <a:xfrm>
                <a:off x="8112224" y="3123783"/>
                <a:ext cx="1299715" cy="525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/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8239EE-FC95-4158-9C19-0E08F8B62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3123783"/>
                <a:ext cx="1299715" cy="525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68359-CDBD-4A38-99CA-8F350F02095F}"/>
                  </a:ext>
                </a:extLst>
              </p:cNvPr>
              <p:cNvSpPr txBox="1"/>
              <p:nvPr/>
            </p:nvSpPr>
            <p:spPr>
              <a:xfrm>
                <a:off x="8184232" y="3936296"/>
                <a:ext cx="8744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68359-CDBD-4A38-99CA-8F350F020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232" y="3936296"/>
                <a:ext cx="874407" cy="276999"/>
              </a:xfrm>
              <a:prstGeom prst="rect">
                <a:avLst/>
              </a:prstGeom>
              <a:blipFill>
                <a:blip r:embed="rId4"/>
                <a:stretch>
                  <a:fillRect l="-6294" r="-2797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0916320-D88F-42BC-8714-F28C728871BC}"/>
              </a:ext>
            </a:extLst>
          </p:cNvPr>
          <p:cNvSpPr txBox="1"/>
          <p:nvPr/>
        </p:nvSpPr>
        <p:spPr>
          <a:xfrm>
            <a:off x="6009687" y="450072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Это значение для устойчивого потока Куэтта!</a:t>
            </a:r>
          </a:p>
        </p:txBody>
      </p:sp>
    </p:spTree>
    <p:extLst>
      <p:ext uri="{BB962C8B-B14F-4D97-AF65-F5344CB8AC3E}">
        <p14:creationId xmlns:p14="http://schemas.microsoft.com/office/powerpoint/2010/main" val="160020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C20FB-C0F0-4757-AEAA-624E33F3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Вязкое рассеяние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A56A7A-288C-4202-8F3E-D8B0A32BAE39}"/>
              </a:ext>
            </a:extLst>
          </p:cNvPr>
          <p:cNvSpPr txBox="1"/>
          <p:nvPr/>
        </p:nvSpPr>
        <p:spPr>
          <a:xfrm>
            <a:off x="214646" y="1813465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Вязкое рассеяние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029916-5459-4271-B0E0-17A9021EF195}"/>
                  </a:ext>
                </a:extLst>
              </p:cNvPr>
              <p:cNvSpPr txBox="1"/>
              <p:nvPr/>
            </p:nvSpPr>
            <p:spPr>
              <a:xfrm>
                <a:off x="2495600" y="1686732"/>
                <a:ext cx="3106043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029916-5459-4271-B0E0-17A9021EF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1686732"/>
                <a:ext cx="3106043" cy="6227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A7CA63A-CDD6-43FB-B290-C489C0F86777}"/>
              </a:ext>
            </a:extLst>
          </p:cNvPr>
          <p:cNvSpPr txBox="1"/>
          <p:nvPr/>
        </p:nvSpPr>
        <p:spPr>
          <a:xfrm>
            <a:off x="214646" y="2647580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Безразмерная диссипация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722A02-C068-482D-9519-EFB07013D334}"/>
                  </a:ext>
                </a:extLst>
              </p:cNvPr>
              <p:cNvSpPr txBox="1"/>
              <p:nvPr/>
            </p:nvSpPr>
            <p:spPr>
              <a:xfrm>
                <a:off x="3562911" y="2573874"/>
                <a:ext cx="971420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𝑐𝑑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722A02-C068-482D-9519-EFB07013D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911" y="2573874"/>
                <a:ext cx="971420" cy="5167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D9E107-2B39-428E-A610-865084ACA19A}"/>
                  </a:ext>
                </a:extLst>
              </p:cNvPr>
              <p:cNvSpPr txBox="1"/>
              <p:nvPr/>
            </p:nvSpPr>
            <p:spPr>
              <a:xfrm>
                <a:off x="3562911" y="3341337"/>
                <a:ext cx="1668341" cy="472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D9E107-2B39-428E-A610-865084ACA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911" y="3341337"/>
                <a:ext cx="1668341" cy="4724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7403C31-4AA9-48B1-88E8-265B7B3087DD}"/>
              </a:ext>
            </a:extLst>
          </p:cNvPr>
          <p:cNvSpPr txBox="1"/>
          <p:nvPr/>
        </p:nvSpPr>
        <p:spPr>
          <a:xfrm>
            <a:off x="5601643" y="3016912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абсолютная вязкость жидкости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DC8BEAC-EBBA-4C52-BF47-05F931EA32F5}"/>
              </a:ext>
            </a:extLst>
          </p:cNvPr>
          <p:cNvCxnSpPr>
            <a:stCxn id="11" idx="1"/>
          </p:cNvCxnSpPr>
          <p:nvPr/>
        </p:nvCxnSpPr>
        <p:spPr>
          <a:xfrm flipH="1">
            <a:off x="5087888" y="3201578"/>
            <a:ext cx="513755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B5A1237-CB3B-473C-BC02-888F750AFA45}"/>
              </a:ext>
            </a:extLst>
          </p:cNvPr>
          <p:cNvSpPr txBox="1"/>
          <p:nvPr/>
        </p:nvSpPr>
        <p:spPr>
          <a:xfrm>
            <a:off x="214646" y="39606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пределе свободного молекулярного потока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A822A1-E79E-4764-BB9E-F0071F16DA4B}"/>
                  </a:ext>
                </a:extLst>
              </p:cNvPr>
              <p:cNvSpPr txBox="1"/>
              <p:nvPr/>
            </p:nvSpPr>
            <p:spPr>
              <a:xfrm>
                <a:off x="4397081" y="4232217"/>
                <a:ext cx="218604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A822A1-E79E-4764-BB9E-F0071F16D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081" y="4232217"/>
                <a:ext cx="2186048" cy="8183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DFEC3-BC10-4A39-95BF-21AB3D333A34}"/>
                  </a:ext>
                </a:extLst>
              </p:cNvPr>
              <p:cNvSpPr txBox="1"/>
              <p:nvPr/>
            </p:nvSpPr>
            <p:spPr>
              <a:xfrm>
                <a:off x="7032104" y="4378860"/>
                <a:ext cx="1299715" cy="525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/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7DFEC3-BC10-4A39-95BF-21AB3D333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04" y="4378860"/>
                <a:ext cx="1299715" cy="5250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Стрелка: вниз 17">
            <a:extLst>
              <a:ext uri="{FF2B5EF4-FFF2-40B4-BE49-F238E27FC236}">
                <a16:creationId xmlns:a16="http://schemas.microsoft.com/office/drawing/2014/main" id="{ABF36F05-BB2C-453F-9791-B6A3F0CE413B}"/>
              </a:ext>
            </a:extLst>
          </p:cNvPr>
          <p:cNvSpPr/>
          <p:nvPr/>
        </p:nvSpPr>
        <p:spPr>
          <a:xfrm>
            <a:off x="6310646" y="5301208"/>
            <a:ext cx="272483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E3FA75-B0AE-4E4A-819B-7F2E9F75ADC6}"/>
                  </a:ext>
                </a:extLst>
              </p:cNvPr>
              <p:cNvSpPr txBox="1"/>
              <p:nvPr/>
            </p:nvSpPr>
            <p:spPr>
              <a:xfrm>
                <a:off x="4682102" y="5758056"/>
                <a:ext cx="122424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E3FA75-B0AE-4E4A-819B-7F2E9F75A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102" y="5758056"/>
                <a:ext cx="1224246" cy="5259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434375-B9A6-47BF-BAF8-525DCAA5F29D}"/>
                  </a:ext>
                </a:extLst>
              </p:cNvPr>
              <p:cNvSpPr txBox="1"/>
              <p:nvPr/>
            </p:nvSpPr>
            <p:spPr>
              <a:xfrm>
                <a:off x="6285654" y="5904859"/>
                <a:ext cx="8744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434375-B9A6-47BF-BAF8-525DCAA5F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654" y="5904859"/>
                <a:ext cx="874407" cy="276999"/>
              </a:xfrm>
              <a:prstGeom prst="rect">
                <a:avLst/>
              </a:prstGeom>
              <a:blipFill>
                <a:blip r:embed="rId8"/>
                <a:stretch>
                  <a:fillRect l="-5556" r="-2778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23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7ACCB-8BFF-4092-8607-14CB29CD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Влияние Kn и </a:t>
            </a:r>
            <a:r>
              <a:rPr lang="el-GR" dirty="0"/>
              <a:t>β</a:t>
            </a:r>
            <a:r>
              <a:rPr lang="en-US" dirty="0"/>
              <a:t> </a:t>
            </a:r>
            <a:r>
              <a:rPr lang="ru-RU" dirty="0"/>
              <a:t>на вязкую диссипацию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C5DE3E-5FC7-4FD6-BB02-220B2559C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6" y="1628800"/>
            <a:ext cx="5700402" cy="52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633DB7-ECB0-479F-A4CA-1957B433B2BD}"/>
              </a:ext>
            </a:extLst>
          </p:cNvPr>
          <p:cNvSpPr txBox="1"/>
          <p:nvPr/>
        </p:nvSpPr>
        <p:spPr>
          <a:xfrm>
            <a:off x="6094096" y="2420888"/>
            <a:ext cx="609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• D</a:t>
            </a:r>
            <a:r>
              <a:rPr lang="ru-RU" baseline="30000" dirty="0"/>
              <a:t>*</a:t>
            </a:r>
            <a:r>
              <a:rPr lang="ru-RU" dirty="0"/>
              <a:t> увеличивается с увеличением Kn</a:t>
            </a:r>
          </a:p>
          <a:p>
            <a:r>
              <a:rPr lang="ru-RU" dirty="0"/>
              <a:t>• D</a:t>
            </a:r>
            <a:r>
              <a:rPr lang="ru-RU" baseline="30000" dirty="0"/>
              <a:t>*</a:t>
            </a:r>
            <a:r>
              <a:rPr lang="ru-RU" dirty="0"/>
              <a:t> увеличивается с уменьшением </a:t>
            </a:r>
            <a:r>
              <a:rPr lang="el-GR" dirty="0"/>
              <a:t>β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26F41-F068-4D71-A5B3-0C187F20A59D}"/>
              </a:ext>
            </a:extLst>
          </p:cNvPr>
          <p:cNvSpPr txBox="1"/>
          <p:nvPr/>
        </p:nvSpPr>
        <p:spPr>
          <a:xfrm>
            <a:off x="6168008" y="3693992"/>
            <a:ext cx="130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 </a:t>
            </a:r>
            <a:r>
              <a:rPr lang="en-US" dirty="0"/>
              <a:t>Kn=10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D8B2A8-8C2D-4C2C-B844-CDDFC86950CF}"/>
                  </a:ext>
                </a:extLst>
              </p:cNvPr>
              <p:cNvSpPr txBox="1"/>
              <p:nvPr/>
            </p:nvSpPr>
            <p:spPr>
              <a:xfrm>
                <a:off x="7474135" y="4392494"/>
                <a:ext cx="2086661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=19.63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D8B2A8-8C2D-4C2C-B844-CDDFC8695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135" y="4392494"/>
                <a:ext cx="2086661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23C7901-3FD5-4B2E-8550-C081849C12B6}"/>
              </a:ext>
            </a:extLst>
          </p:cNvPr>
          <p:cNvSpPr txBox="1"/>
          <p:nvPr/>
        </p:nvSpPr>
        <p:spPr>
          <a:xfrm>
            <a:off x="5807968" y="638944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Arial" panose="020B0604020202020204" pitchFamily="34" charset="0"/>
              </a:rPr>
              <a:t>Hadjiconstantinou, Physics of Fluids, 2005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029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1218C6-694B-488F-A0B7-CC0B1AB7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Разность фаз между U</a:t>
            </a:r>
            <a:r>
              <a:rPr lang="ru-RU" baseline="-25000" dirty="0"/>
              <a:t>g</a:t>
            </a:r>
            <a:r>
              <a:rPr lang="ru-RU" dirty="0"/>
              <a:t> и </a:t>
            </a:r>
            <a:r>
              <a:rPr lang="ru-RU" dirty="0">
                <a:sym typeface="Symbol" panose="05050102010706020507" pitchFamily="18" charset="2"/>
              </a:rPr>
              <a:t></a:t>
            </a:r>
            <a:r>
              <a:rPr lang="ru-RU" baseline="-25000" dirty="0"/>
              <a:t>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0C6F3C-65B6-4861-A12C-0F7342077ACC}"/>
                  </a:ext>
                </a:extLst>
              </p:cNvPr>
              <p:cNvSpPr txBox="1"/>
              <p:nvPr/>
            </p:nvSpPr>
            <p:spPr>
              <a:xfrm>
                <a:off x="335360" y="1997839"/>
                <a:ext cx="11305256" cy="2330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b="1" dirty="0"/>
                  <a:t>Режимы сплошного и скользящего течения:</a:t>
                </a:r>
                <a:r>
                  <a:rPr lang="ru-RU" dirty="0"/>
                  <a:t> фазовый угол между напряжением сдвига и скоростью поверхности изменяется от 0 градусов для квазистационарных (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&lt;0.25</m:t>
                    </m:r>
                  </m:oMath>
                </a14:m>
                <a:r>
                  <a:rPr lang="ru-RU" dirty="0"/>
                  <a:t>) течений до -45 градусов для течений с большим числом Стокса.</a:t>
                </a:r>
              </a:p>
              <a:p>
                <a:endParaRPr lang="en-US" dirty="0"/>
              </a:p>
              <a:p>
                <a:r>
                  <a:rPr lang="ru-RU" b="1" dirty="0"/>
                  <a:t>Переходный режим потока:</a:t>
                </a:r>
                <a:r>
                  <a:rPr lang="ru-RU" dirty="0"/>
                  <a:t> для потоков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0.25</m:t>
                    </m:r>
                  </m:oMath>
                </a14:m>
                <a:r>
                  <a:rPr lang="ru-RU" dirty="0"/>
                  <a:t> разность фаз является нетривиальной функцией как Kn, так 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ru-RU" dirty="0"/>
              </a:p>
              <a:p>
                <a:endParaRPr lang="en-US" dirty="0"/>
              </a:p>
              <a:p>
                <a:r>
                  <a:rPr lang="ru-RU" b="1" dirty="0"/>
                  <a:t>Режим свободного молекулярного потока:</a:t>
                </a:r>
                <a:r>
                  <a:rPr lang="ru-RU" dirty="0"/>
                  <a:t> нулевая разность фаз между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0C6F3C-65B6-4861-A12C-0F7342077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997839"/>
                <a:ext cx="11305256" cy="2330895"/>
              </a:xfrm>
              <a:prstGeom prst="rect">
                <a:avLst/>
              </a:prstGeom>
              <a:blipFill>
                <a:blip r:embed="rId2"/>
                <a:stretch>
                  <a:fillRect l="-431" t="-1571" r="-863" b="-23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02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4B222-D31E-4EE9-A17D-78E3684A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Похожи ли разреженные течения в пределе свободно молекулярные на </a:t>
            </a:r>
            <a:r>
              <a:rPr lang="ru-RU" dirty="0" err="1"/>
              <a:t>нанопотоки</a:t>
            </a:r>
            <a:r>
              <a:rPr lang="ru-RU" dirty="0"/>
              <a:t>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E0FE85-5EF7-41DE-BD86-19A994E2D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2182724"/>
            <a:ext cx="4020111" cy="457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AE8DE-774A-4E2C-9E23-ABD0B9E7ECA5}"/>
              </a:ext>
            </a:extLst>
          </p:cNvPr>
          <p:cNvSpPr txBox="1"/>
          <p:nvPr/>
        </p:nvSpPr>
        <p:spPr>
          <a:xfrm>
            <a:off x="119336" y="1619087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Анализ расхода Kn=10 при различных 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35594-68A3-4495-80D3-9DC8C85297A5}"/>
              </a:ext>
            </a:extLst>
          </p:cNvPr>
          <p:cNvSpPr txBox="1"/>
          <p:nvPr/>
        </p:nvSpPr>
        <p:spPr>
          <a:xfrm>
            <a:off x="5231904" y="1619087"/>
            <a:ext cx="6097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Чем отличается транспорт в наноканалах от транспорта в </a:t>
            </a:r>
            <a:r>
              <a:rPr lang="ru-RU" dirty="0" err="1"/>
              <a:t>макроканалах</a:t>
            </a:r>
            <a:r>
              <a:rPr lang="ru-RU" dirty="0"/>
              <a:t> низкого давления?</a:t>
            </a:r>
          </a:p>
          <a:p>
            <a:r>
              <a:rPr lang="ru-RU" dirty="0"/>
              <a:t>Есть ли определенный эффект масштаба?</a:t>
            </a:r>
          </a:p>
          <a:p>
            <a:r>
              <a:rPr lang="ru-RU" dirty="0"/>
              <a:t>Если да, то что создает этот эффект?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9CA0CF-CD54-4073-B568-A2C59364C703}"/>
              </a:ext>
            </a:extLst>
          </p:cNvPr>
          <p:cNvSpPr txBox="1"/>
          <p:nvPr/>
        </p:nvSpPr>
        <p:spPr>
          <a:xfrm>
            <a:off x="4200127" y="2876566"/>
            <a:ext cx="7704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Силовые взаимодействия между двумя молекулами аргона с использованием потенциала L-J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F418BA0-C033-4976-AF4D-8EF3B9CE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413" y="3468734"/>
            <a:ext cx="5728983" cy="32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5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39DA012-10A9-4651-B457-B2CB9E952064}"/>
              </a:ext>
            </a:extLst>
          </p:cNvPr>
          <p:cNvSpPr/>
          <p:nvPr/>
        </p:nvSpPr>
        <p:spPr>
          <a:xfrm>
            <a:off x="0" y="1556792"/>
            <a:ext cx="12192000" cy="5301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ACDB4-7758-43DF-91D7-C9E71BB2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Профили скорости и плотности в наноканалах при Kn=10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39D98E-8BE4-4657-A3E9-93F103C65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6" y="1700808"/>
            <a:ext cx="11985928" cy="36724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CD70B6-857E-4F7D-AC5E-A3AF0772D21E}"/>
                  </a:ext>
                </a:extLst>
              </p:cNvPr>
              <p:cNvSpPr txBox="1"/>
              <p:nvPr/>
            </p:nvSpPr>
            <p:spPr>
              <a:xfrm>
                <a:off x="103036" y="5464575"/>
                <a:ext cx="60389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Профиль скоростей в 10нм канале,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𝑀𝑎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~10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CD70B6-857E-4F7D-AC5E-A3AF0772D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6" y="5464575"/>
                <a:ext cx="6038961" cy="369332"/>
              </a:xfrm>
              <a:prstGeom prst="rect">
                <a:avLst/>
              </a:prstGeom>
              <a:blipFill>
                <a:blip r:embed="rId3"/>
                <a:stretch>
                  <a:fillRect l="-908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40DA937-6F5F-49EA-99BD-044E2F8BC38E}"/>
              </a:ext>
            </a:extLst>
          </p:cNvPr>
          <p:cNvSpPr txBox="1"/>
          <p:nvPr/>
        </p:nvSpPr>
        <p:spPr>
          <a:xfrm>
            <a:off x="8998528" y="5413899"/>
            <a:ext cx="212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Профиль плотности</a:t>
            </a:r>
          </a:p>
        </p:txBody>
      </p:sp>
    </p:spTree>
    <p:extLst>
      <p:ext uri="{BB962C8B-B14F-4D97-AF65-F5344CB8AC3E}">
        <p14:creationId xmlns:p14="http://schemas.microsoft.com/office/powerpoint/2010/main" val="325275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763DDC2-30FD-4757-AA5B-CECCA82E769F}"/>
                  </a:ext>
                </a:extLst>
              </p:cNvPr>
              <p:cNvSpPr/>
              <p:nvPr/>
            </p:nvSpPr>
            <p:spPr>
              <a:xfrm>
                <a:off x="0" y="1628800"/>
                <a:ext cx="12192000" cy="5229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ru-RU" i="1" smtClean="0">
                          <a:latin typeface="Cambria Math" panose="02040503050406030204" pitchFamily="18" charset="0"/>
                        </a:rPr>
                        <a:t>Место для уравнения.</a:t>
                      </a:fl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763DDC2-30FD-4757-AA5B-CECCA82E7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28800"/>
                <a:ext cx="12192000" cy="5229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AFC21E-0FF1-4580-BB03-0344526F4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Профили скорости и плотности в наноканалах при Kn=10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2FF212-4FFB-4FBF-A26D-CC0D61FF2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1628800"/>
            <a:ext cx="11919038" cy="374441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3ECB46-13A4-49AD-90A9-5A6BF052FB4E}"/>
              </a:ext>
            </a:extLst>
          </p:cNvPr>
          <p:cNvSpPr/>
          <p:nvPr/>
        </p:nvSpPr>
        <p:spPr>
          <a:xfrm>
            <a:off x="9912424" y="4941168"/>
            <a:ext cx="172819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4C2DDC-5BD0-4F52-A9EA-3D67EF989B29}"/>
              </a:ext>
            </a:extLst>
          </p:cNvPr>
          <p:cNvSpPr/>
          <p:nvPr/>
        </p:nvSpPr>
        <p:spPr>
          <a:xfrm>
            <a:off x="8260432" y="5157192"/>
            <a:ext cx="172819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E62600E-6D8D-40CE-8415-B22A82823919}"/>
              </a:ext>
            </a:extLst>
          </p:cNvPr>
          <p:cNvSpPr/>
          <p:nvPr/>
        </p:nvSpPr>
        <p:spPr>
          <a:xfrm>
            <a:off x="5375920" y="1628800"/>
            <a:ext cx="108012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64FF2-82A1-4A50-8E5B-F8C5CD6B8243}"/>
              </a:ext>
            </a:extLst>
          </p:cNvPr>
          <p:cNvSpPr txBox="1"/>
          <p:nvPr/>
        </p:nvSpPr>
        <p:spPr>
          <a:xfrm>
            <a:off x="5098554" y="1495817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200" dirty="0"/>
              <a:t>Молекулы стенки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E2C0A2-D9B1-4090-8818-AB7B74769701}"/>
                  </a:ext>
                </a:extLst>
              </p:cNvPr>
              <p:cNvSpPr txBox="1"/>
              <p:nvPr/>
            </p:nvSpPr>
            <p:spPr>
              <a:xfrm>
                <a:off x="103036" y="5464575"/>
                <a:ext cx="5906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Профиль скоростей в 5нм канале,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𝑀𝑎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~10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E2C0A2-D9B1-4090-8818-AB7B74769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6" y="5464575"/>
                <a:ext cx="5906553" cy="369332"/>
              </a:xfrm>
              <a:prstGeom prst="rect">
                <a:avLst/>
              </a:prstGeom>
              <a:blipFill>
                <a:blip r:embed="rId4"/>
                <a:stretch>
                  <a:fillRect l="-929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913970-F2AD-40D0-8E20-65E2B8674B74}"/>
                  </a:ext>
                </a:extLst>
              </p:cNvPr>
              <p:cNvSpPr txBox="1"/>
              <p:nvPr/>
            </p:nvSpPr>
            <p:spPr>
              <a:xfrm>
                <a:off x="7861952" y="5492042"/>
                <a:ext cx="3041410" cy="542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Профиль плотности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𝑎𝑣𝑔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𝑎𝑣𝑔</m:t>
                            </m:r>
                          </m:sub>
                        </m:sSub>
                      </m:den>
                    </m:f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913970-F2AD-40D0-8E20-65E2B8674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952" y="5492042"/>
                <a:ext cx="3041410" cy="542906"/>
              </a:xfrm>
              <a:prstGeom prst="rect">
                <a:avLst/>
              </a:prstGeom>
              <a:blipFill>
                <a:blip r:embed="rId5"/>
                <a:stretch>
                  <a:fillRect l="-1804" b="-11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53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16DCE2-2526-4A27-9082-50C48661D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Профили скорости и плотности в наноканалах при Kn=10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1536ED-447A-4348-8373-7BF678B5F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" y="1556792"/>
            <a:ext cx="12039321" cy="40324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327576-E999-45E0-B963-EEC861050D57}"/>
                  </a:ext>
                </a:extLst>
              </p:cNvPr>
              <p:cNvSpPr txBox="1"/>
              <p:nvPr/>
            </p:nvSpPr>
            <p:spPr>
              <a:xfrm>
                <a:off x="263352" y="5721249"/>
                <a:ext cx="6097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Профиль скоростей в </a:t>
                </a:r>
                <a:r>
                  <a:rPr lang="en-US" dirty="0"/>
                  <a:t>2</a:t>
                </a:r>
                <a:r>
                  <a:rPr lang="ru-RU" dirty="0" err="1"/>
                  <a:t>нм</a:t>
                </a:r>
                <a:r>
                  <a:rPr lang="ru-RU" dirty="0"/>
                  <a:t> канале,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𝑀𝑎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~10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327576-E999-45E0-B963-EEC861050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5721249"/>
                <a:ext cx="6097904" cy="369332"/>
              </a:xfrm>
              <a:prstGeom prst="rect">
                <a:avLst/>
              </a:prstGeom>
              <a:blipFill>
                <a:blip r:embed="rId3"/>
                <a:stretch>
                  <a:fillRect l="-799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B1F101B-7A11-478D-A436-A5E6E52078C0}"/>
              </a:ext>
            </a:extLst>
          </p:cNvPr>
          <p:cNvSpPr txBox="1"/>
          <p:nvPr/>
        </p:nvSpPr>
        <p:spPr>
          <a:xfrm>
            <a:off x="8998528" y="5721249"/>
            <a:ext cx="212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Профиль плотности</a:t>
            </a:r>
          </a:p>
        </p:txBody>
      </p:sp>
    </p:spTree>
    <p:extLst>
      <p:ext uri="{BB962C8B-B14F-4D97-AF65-F5344CB8AC3E}">
        <p14:creationId xmlns:p14="http://schemas.microsoft.com/office/powerpoint/2010/main" val="329340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E2967-F42D-4083-9867-91A794EBB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Нелинейное распределение давления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0F0C61-80CF-4A5C-9BF2-120E4D3B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700807"/>
            <a:ext cx="7920880" cy="50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6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B16465-BC59-4C16-BB2C-61EACA06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Профили скорости и плотности в наноканалах при Kn=10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0C9AAE-EBF4-45FD-99E5-4EC0E1F338BA}"/>
                  </a:ext>
                </a:extLst>
              </p:cNvPr>
              <p:cNvSpPr txBox="1"/>
              <p:nvPr/>
            </p:nvSpPr>
            <p:spPr>
              <a:xfrm>
                <a:off x="335360" y="1582341"/>
                <a:ext cx="11737304" cy="29744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Вне зоны влияния силовых полей пристеночных молекул распределение скоростей аналогично решению кинетической теории.</a:t>
                </a:r>
                <a:endParaRPr lang="en-US" dirty="0"/>
              </a:p>
              <a:p>
                <a:endParaRPr lang="ru-RU" dirty="0"/>
              </a:p>
              <a:p>
                <a:r>
                  <a:rPr lang="ru-RU" dirty="0"/>
                  <a:t>В пределах примерно 1 </a:t>
                </a:r>
                <a:r>
                  <a:rPr lang="ru-RU" dirty="0" err="1"/>
                  <a:t>нм</a:t>
                </a:r>
                <a:r>
                  <a:rPr lang="ru-RU" dirty="0"/>
                  <a:t> от стенок поле скоростей изменяется в зависимости от относительной величины потенциала взаимодействия стенка/жидкость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𝑤𝑓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ru-RU" dirty="0"/>
                  <a:t>.</a:t>
                </a:r>
                <a:endParaRPr lang="en-US" dirty="0"/>
              </a:p>
              <a:p>
                <a:endParaRPr lang="ru-RU" dirty="0"/>
              </a:p>
              <a:p>
                <a:r>
                  <a:rPr lang="ru-RU" dirty="0"/>
                  <a:t>• Сильные взаимодействия приводят к увеличению плотности жидкости у поверхности и увеличению скорости,</a:t>
                </a:r>
              </a:p>
              <a:p>
                <a:endParaRPr lang="en-US" dirty="0"/>
              </a:p>
              <a:p>
                <a:r>
                  <a:rPr lang="ru-RU" dirty="0"/>
                  <a:t>• Слабые взаимодействия приводят к почти постоянной плотности и сдвигу скорости в соответствии с предсказаниями линеаризованного уравнения Больцмана.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0C9AAE-EBF4-45FD-99E5-4EC0E1F33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582341"/>
                <a:ext cx="11737304" cy="2974469"/>
              </a:xfrm>
              <a:prstGeom prst="rect">
                <a:avLst/>
              </a:prstGeom>
              <a:blipFill>
                <a:blip r:embed="rId2"/>
                <a:stretch>
                  <a:fillRect l="-416" t="-1230" b="-24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35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98348C-09B8-4900-A677-5616EA84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давления в микроканале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3C144CE-8C1F-4429-989B-D1D476199C9E}"/>
              </a:ext>
            </a:extLst>
          </p:cNvPr>
          <p:cNvSpPr/>
          <p:nvPr/>
        </p:nvSpPr>
        <p:spPr>
          <a:xfrm>
            <a:off x="3431704" y="1772816"/>
            <a:ext cx="5688632" cy="14401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254982C-9C25-4557-ADB3-EBAED60584F6}"/>
              </a:ext>
            </a:extLst>
          </p:cNvPr>
          <p:cNvCxnSpPr>
            <a:stCxn id="3" idx="1"/>
          </p:cNvCxnSpPr>
          <p:nvPr/>
        </p:nvCxnSpPr>
        <p:spPr>
          <a:xfrm>
            <a:off x="3431704" y="1844824"/>
            <a:ext cx="0" cy="432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F1B7828-EC17-4E35-8F52-F76A4AEEF3B7}"/>
              </a:ext>
            </a:extLst>
          </p:cNvPr>
          <p:cNvCxnSpPr/>
          <p:nvPr/>
        </p:nvCxnSpPr>
        <p:spPr>
          <a:xfrm>
            <a:off x="9120336" y="1844824"/>
            <a:ext cx="0" cy="432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EE53BFB6-2254-42F9-811A-256D0BE40DEE}"/>
              </a:ext>
            </a:extLst>
          </p:cNvPr>
          <p:cNvCxnSpPr/>
          <p:nvPr/>
        </p:nvCxnSpPr>
        <p:spPr>
          <a:xfrm>
            <a:off x="3431704" y="2276872"/>
            <a:ext cx="56886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4D7E5F-2CA5-4A94-8196-6B9D30DB7E72}"/>
              </a:ext>
            </a:extLst>
          </p:cNvPr>
          <p:cNvSpPr txBox="1"/>
          <p:nvPr/>
        </p:nvSpPr>
        <p:spPr>
          <a:xfrm>
            <a:off x="6125979" y="1912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FDB36BD-5017-4A57-9E3A-2C735ADC2009}"/>
              </a:ext>
            </a:extLst>
          </p:cNvPr>
          <p:cNvCxnSpPr>
            <a:cxnSpLocks/>
          </p:cNvCxnSpPr>
          <p:nvPr/>
        </p:nvCxnSpPr>
        <p:spPr>
          <a:xfrm>
            <a:off x="9120336" y="1772816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B0F39DB-DA92-423E-9C60-2499FCDE915D}"/>
              </a:ext>
            </a:extLst>
          </p:cNvPr>
          <p:cNvCxnSpPr>
            <a:cxnSpLocks/>
          </p:cNvCxnSpPr>
          <p:nvPr/>
        </p:nvCxnSpPr>
        <p:spPr>
          <a:xfrm>
            <a:off x="9122990" y="1912186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DDDC815-ADB3-4C13-B91A-3EE0B2DB6CA0}"/>
              </a:ext>
            </a:extLst>
          </p:cNvPr>
          <p:cNvCxnSpPr/>
          <p:nvPr/>
        </p:nvCxnSpPr>
        <p:spPr>
          <a:xfrm flipV="1">
            <a:off x="9336360" y="1912186"/>
            <a:ext cx="0" cy="29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5979DF1-ABD9-43C8-AFC9-34D11C588EEF}"/>
              </a:ext>
            </a:extLst>
          </p:cNvPr>
          <p:cNvCxnSpPr/>
          <p:nvPr/>
        </p:nvCxnSpPr>
        <p:spPr>
          <a:xfrm flipV="1">
            <a:off x="9336360" y="1772816"/>
            <a:ext cx="0" cy="1393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4F252D-8108-44B1-98B5-6AEA6A2142DF}"/>
              </a:ext>
            </a:extLst>
          </p:cNvPr>
          <p:cNvSpPr txBox="1"/>
          <p:nvPr/>
        </p:nvSpPr>
        <p:spPr>
          <a:xfrm>
            <a:off x="9333706" y="18738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0BC25A-AAE0-4305-A717-5E811B3FDA49}"/>
                  </a:ext>
                </a:extLst>
              </p:cNvPr>
              <p:cNvSpPr txBox="1"/>
              <p:nvPr/>
            </p:nvSpPr>
            <p:spPr>
              <a:xfrm>
                <a:off x="382824" y="2603231"/>
                <a:ext cx="6097760" cy="629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𝑅𝑇𝐿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П−1</m:t>
                              </m:r>
                            </m:e>
                          </m:d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П)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0BC25A-AAE0-4305-A717-5E811B3FD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24" y="2603231"/>
                <a:ext cx="6097760" cy="629339"/>
              </a:xfrm>
              <a:prstGeom prst="rect">
                <a:avLst/>
              </a:prstGeom>
              <a:blipFill>
                <a:blip r:embed="rId2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0B9A0C-3469-4B19-B29C-AF35DE8799FC}"/>
                  </a:ext>
                </a:extLst>
              </p:cNvPr>
              <p:cNvSpPr txBox="1"/>
              <p:nvPr/>
            </p:nvSpPr>
            <p:spPr>
              <a:xfrm>
                <a:off x="7276329" y="2624212"/>
                <a:ext cx="928588" cy="56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П=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0B9A0C-3469-4B19-B29C-AF35DE879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329" y="2624212"/>
                <a:ext cx="928588" cy="565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664F59-4B50-42B1-B639-1CC15F8A88F2}"/>
                  </a:ext>
                </a:extLst>
              </p:cNvPr>
              <p:cNvSpPr txBox="1"/>
              <p:nvPr/>
            </p:nvSpPr>
            <p:spPr>
              <a:xfrm>
                <a:off x="9004521" y="2648001"/>
                <a:ext cx="2108847" cy="5177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664F59-4B50-42B1-B639-1CC15F8A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521" y="2648001"/>
                <a:ext cx="2108847" cy="5177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853E2AE-FB7A-44BE-BE81-98A5EC50CEEC}"/>
              </a:ext>
            </a:extLst>
          </p:cNvPr>
          <p:cNvSpPr txBox="1"/>
          <p:nvPr/>
        </p:nvSpPr>
        <p:spPr>
          <a:xfrm>
            <a:off x="6556495" y="2751315"/>
            <a:ext cx="55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,где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F5CEA7-B36B-416A-9598-7BCFB0FF0F1A}"/>
              </a:ext>
            </a:extLst>
          </p:cNvPr>
          <p:cNvSpPr txBox="1"/>
          <p:nvPr/>
        </p:nvSpPr>
        <p:spPr>
          <a:xfrm>
            <a:off x="8449067" y="26940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760C83-B487-4107-AEA2-BAEE3AD3A6EE}"/>
                  </a:ext>
                </a:extLst>
              </p:cNvPr>
              <p:cNvSpPr txBox="1"/>
              <p:nvPr/>
            </p:nvSpPr>
            <p:spPr>
              <a:xfrm>
                <a:off x="382824" y="3900339"/>
                <a:ext cx="5879495" cy="42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̃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acc>
                          <m:accPr>
                            <m:chr m:val="̃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760C83-B487-4107-AEA2-BAEE3AD3A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24" y="3900339"/>
                <a:ext cx="5879495" cy="427105"/>
              </a:xfrm>
              <a:prstGeom prst="rect">
                <a:avLst/>
              </a:prstGeom>
              <a:blipFill>
                <a:blip r:embed="rId5"/>
                <a:stretch>
                  <a:fillRect l="-1452" t="-2857" r="-1037" b="-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C3E8C4-2C8F-46C5-AFA2-3B11117B4EED}"/>
              </a:ext>
            </a:extLst>
          </p:cNvPr>
          <p:cNvSpPr txBox="1"/>
          <p:nvPr/>
        </p:nvSpPr>
        <p:spPr>
          <a:xfrm>
            <a:off x="6276020" y="3900339"/>
            <a:ext cx="60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  <a:r>
              <a:rPr lang="ru-RU" dirty="0"/>
              <a:t>где: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1690A9-386D-4622-BFE1-9E5EFB6FD7B2}"/>
                  </a:ext>
                </a:extLst>
              </p:cNvPr>
              <p:cNvSpPr txBox="1"/>
              <p:nvPr/>
            </p:nvSpPr>
            <p:spPr>
              <a:xfrm>
                <a:off x="7071388" y="3946505"/>
                <a:ext cx="177458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П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1690A9-386D-4622-BFE1-9E5EFB6FD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388" y="3946505"/>
                <a:ext cx="1774588" cy="281937"/>
              </a:xfrm>
              <a:prstGeom prst="rect">
                <a:avLst/>
              </a:prstGeom>
              <a:blipFill>
                <a:blip r:embed="rId6"/>
                <a:stretch>
                  <a:fillRect l="-2405" t="-19149" r="-3093" b="-85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64EC9B-0E5C-4764-825B-41ACE94851BB}"/>
                  </a:ext>
                </a:extLst>
              </p:cNvPr>
              <p:cNvSpPr txBox="1"/>
              <p:nvPr/>
            </p:nvSpPr>
            <p:spPr>
              <a:xfrm>
                <a:off x="9012744" y="3944036"/>
                <a:ext cx="994696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64EC9B-0E5C-4764-825B-41ACE9485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744" y="3944036"/>
                <a:ext cx="994696" cy="281937"/>
              </a:xfrm>
              <a:prstGeom prst="rect">
                <a:avLst/>
              </a:prstGeom>
              <a:blipFill>
                <a:blip r:embed="rId7"/>
                <a:stretch>
                  <a:fillRect l="-7927" t="-21739" b="-369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DD0BE9-427B-481E-8447-6C5C105600D2}"/>
                  </a:ext>
                </a:extLst>
              </p:cNvPr>
              <p:cNvSpPr txBox="1"/>
              <p:nvPr/>
            </p:nvSpPr>
            <p:spPr>
              <a:xfrm>
                <a:off x="274570" y="4411018"/>
                <a:ext cx="10429941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т.е. давление в точке х , нормированное на давление на выходе</a:t>
                </a:r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Приведенное выше уравнение обеспечивает неявное соотношение для P; распределение давления для граничного условия первого порядка получается явно, если пренебречь членами второго порядка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DD0BE9-427B-481E-8447-6C5C10560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70" y="4411018"/>
                <a:ext cx="10429941" cy="1477328"/>
              </a:xfrm>
              <a:prstGeom prst="rect">
                <a:avLst/>
              </a:prstGeom>
              <a:blipFill>
                <a:blip r:embed="rId8"/>
                <a:stretch>
                  <a:fillRect l="-468" t="-2479" r="-292" b="-57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55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FCBAF-8E95-4C7A-B4DA-DBF3A713F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давления в микроканале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6AF7B6-EB00-4963-9BAB-53B88EEC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1" y="1588742"/>
            <a:ext cx="7110571" cy="47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4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BD966-392A-4D60-9F92-9AB9712F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давления в микроканале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E99A7A-5922-4CB5-B4B4-F965341FC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628800"/>
            <a:ext cx="4839375" cy="4820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388ED-6E82-4CAB-822A-8AD2A0D00557}"/>
              </a:ext>
            </a:extLst>
          </p:cNvPr>
          <p:cNvSpPr txBox="1"/>
          <p:nvPr/>
        </p:nvSpPr>
        <p:spPr>
          <a:xfrm>
            <a:off x="6240016" y="242088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Локальная средняя длина свободного пробега увеличивается </a:t>
            </a:r>
            <a:endParaRPr lang="en-US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Плотность вдоль канала уменьшается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763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02E545-0E57-42CD-BEDE-9D743D909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давления в микроканале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B2E8D0-E94F-4002-A8EF-B7183CF8E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04" y="1700808"/>
            <a:ext cx="8354591" cy="3896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5004C6-A1E1-4A39-8571-9D758236733D}"/>
              </a:ext>
            </a:extLst>
          </p:cNvPr>
          <p:cNvSpPr txBox="1"/>
          <p:nvPr/>
        </p:nvSpPr>
        <p:spPr>
          <a:xfrm>
            <a:off x="1944253" y="5586604"/>
            <a:ext cx="3935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отклонение от линейного перепада давления для потоков воздуха и гелия (</a:t>
            </a:r>
            <a:r>
              <a:rPr lang="ru-RU" i="1" dirty="0">
                <a:latin typeface="Cambria Math" panose="02040503050406030204" pitchFamily="18" charset="0"/>
                <a:ea typeface="Cambria Math" panose="02040503050406030204" pitchFamily="18" charset="0"/>
              </a:rPr>
              <a:t>h = 0,65 </a:t>
            </a:r>
            <a:r>
              <a:rPr lang="ru-RU" dirty="0"/>
              <a:t>мкм, </a:t>
            </a:r>
            <a:r>
              <a:rPr lang="ru-RU" i="1" dirty="0">
                <a:latin typeface="Cambria Math" panose="02040503050406030204" pitchFamily="18" charset="0"/>
                <a:ea typeface="Cambria Math" panose="02040503050406030204" pitchFamily="18" charset="0"/>
              </a:rPr>
              <a:t>П = </a:t>
            </a:r>
            <a:r>
              <a:rPr lang="ru-RU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Pi</a:t>
            </a:r>
            <a:r>
              <a:rPr lang="ru-RU" i="1" dirty="0">
                <a:latin typeface="Cambria Math" panose="02040503050406030204" pitchFamily="18" charset="0"/>
                <a:ea typeface="Cambria Math" panose="02040503050406030204" pitchFamily="18" charset="0"/>
              </a:rPr>
              <a:t>/Po = 3,5</a:t>
            </a:r>
            <a:r>
              <a:rPr lang="ru-RU" dirty="0"/>
              <a:t>, </a:t>
            </a:r>
            <a:r>
              <a:rPr lang="ru-RU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ru-RU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ru-RU" i="1" dirty="0">
                <a:latin typeface="Cambria Math" panose="02040503050406030204" pitchFamily="18" charset="0"/>
                <a:ea typeface="Cambria Math" panose="02040503050406030204" pitchFamily="18" charset="0"/>
              </a:rPr>
              <a:t> = 1</a:t>
            </a:r>
            <a:r>
              <a:rPr lang="ru-RU" dirty="0"/>
              <a:t> </a:t>
            </a:r>
            <a:r>
              <a:rPr lang="ru-RU" dirty="0" err="1"/>
              <a:t>атм</a:t>
            </a:r>
            <a:r>
              <a:rPr lang="ru-RU" dirty="0"/>
              <a:t>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E1569D-D3BD-472A-AA3A-5470A7BC923F}"/>
              </a:ext>
            </a:extLst>
          </p:cNvPr>
          <p:cNvSpPr txBox="1"/>
          <p:nvPr/>
        </p:nvSpPr>
        <p:spPr>
          <a:xfrm>
            <a:off x="6456040" y="5558451"/>
            <a:ext cx="4848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отклонение от линейного перепада давления для </a:t>
            </a:r>
            <a:r>
              <a:rPr lang="ru-RU" i="1" dirty="0">
                <a:latin typeface="Cambria Math" panose="02040503050406030204" pitchFamily="18" charset="0"/>
                <a:ea typeface="Cambria Math" panose="02040503050406030204" pitchFamily="18" charset="0"/>
              </a:rPr>
              <a:t>П = </a:t>
            </a:r>
            <a:r>
              <a:rPr lang="ru-RU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Pi</a:t>
            </a:r>
            <a:r>
              <a:rPr lang="ru-RU" i="1" dirty="0">
                <a:latin typeface="Cambria Math" panose="02040503050406030204" pitchFamily="18" charset="0"/>
                <a:ea typeface="Cambria Math" panose="02040503050406030204" pitchFamily="18" charset="0"/>
              </a:rPr>
              <a:t>/Po = 2,02</a:t>
            </a:r>
            <a:r>
              <a:rPr lang="ru-RU" dirty="0"/>
              <a:t>, поток азота (</a:t>
            </a:r>
            <a:r>
              <a:rPr lang="ru-RU" i="1" dirty="0">
                <a:latin typeface="Cambria Math" panose="02040503050406030204" pitchFamily="18" charset="0"/>
                <a:ea typeface="Cambria Math" panose="02040503050406030204" pitchFamily="18" charset="0"/>
              </a:rPr>
              <a:t>h = 1,25 </a:t>
            </a:r>
            <a:r>
              <a:rPr lang="ru-RU" dirty="0"/>
              <a:t>мкм); кружки соответствую</a:t>
            </a:r>
            <a:r>
              <a:rPr lang="en-US" dirty="0"/>
              <a:t> </a:t>
            </a:r>
            <a:r>
              <a:rPr lang="ru-RU" dirty="0"/>
              <a:t>экспериментальным данным</a:t>
            </a:r>
          </a:p>
        </p:txBody>
      </p:sp>
    </p:spTree>
    <p:extLst>
      <p:ext uri="{BB962C8B-B14F-4D97-AF65-F5344CB8AC3E}">
        <p14:creationId xmlns:p14="http://schemas.microsoft.com/office/powerpoint/2010/main" val="207091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199B55-5AF1-4A8B-8679-A82E2E05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Сжимаемость против разрежения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88F27-65D3-4A65-B3D3-6BA025065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344" y="1628800"/>
            <a:ext cx="8913312" cy="3888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EF77A4-D5A0-4D6A-A800-2BA2814E8649}"/>
              </a:ext>
            </a:extLst>
          </p:cNvPr>
          <p:cNvSpPr txBox="1"/>
          <p:nvPr/>
        </p:nvSpPr>
        <p:spPr>
          <a:xfrm>
            <a:off x="1639344" y="5721249"/>
            <a:ext cx="4456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Снижение градиента давления по сравнению с потоком без проскальзывания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F073B-6C52-44A7-8A29-81A66E6815CF}"/>
              </a:ext>
            </a:extLst>
          </p:cNvPr>
          <p:cNvSpPr txBox="1"/>
          <p:nvPr/>
        </p:nvSpPr>
        <p:spPr>
          <a:xfrm>
            <a:off x="6384032" y="5859748"/>
            <a:ext cx="4536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Тем не менее, до сих пор трудно провести сравнение с экспериментами.</a:t>
            </a:r>
          </a:p>
        </p:txBody>
      </p:sp>
    </p:spTree>
    <p:extLst>
      <p:ext uri="{BB962C8B-B14F-4D97-AF65-F5344CB8AC3E}">
        <p14:creationId xmlns:p14="http://schemas.microsoft.com/office/powerpoint/2010/main" val="119698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28ADA3-32A4-400D-B5C5-3774D2A5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модели с помощью DSMC и LB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728BE-D4E5-40C6-9E00-890DAAD908C3}"/>
              </a:ext>
            </a:extLst>
          </p:cNvPr>
          <p:cNvSpPr txBox="1"/>
          <p:nvPr/>
        </p:nvSpPr>
        <p:spPr>
          <a:xfrm>
            <a:off x="407368" y="1916832"/>
            <a:ext cx="1159328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• Пытались проверить различные модели проскальзывания, используя экспериментальные данные, но экспериментальные данные имеют большой шум...</a:t>
            </a:r>
            <a:endParaRPr lang="en-US" dirty="0"/>
          </a:p>
          <a:p>
            <a:endParaRPr lang="ru-RU" dirty="0"/>
          </a:p>
          <a:p>
            <a:r>
              <a:rPr lang="ru-RU" dirty="0"/>
              <a:t>• Возможно, мы сможем проверить эти модели путем сравнения с атомистическим моделированием (DSMC) и решениями линеаризованного уравнения Больцмана.</a:t>
            </a:r>
          </a:p>
          <a:p>
            <a:endParaRPr lang="en-US" dirty="0"/>
          </a:p>
          <a:p>
            <a:r>
              <a:rPr lang="ru-RU" dirty="0"/>
              <a:t>• Нужно посмотреть, что происходит с</a:t>
            </a:r>
          </a:p>
          <a:p>
            <a:r>
              <a:rPr lang="ru-RU" dirty="0"/>
              <a:t>- Профиль скорости?</a:t>
            </a:r>
          </a:p>
          <a:p>
            <a:r>
              <a:rPr lang="ru-RU" dirty="0"/>
              <a:t>- Массовый расход?</a:t>
            </a:r>
          </a:p>
          <a:p>
            <a:r>
              <a:rPr lang="ru-RU" dirty="0"/>
              <a:t>- Распределение давления?</a:t>
            </a:r>
          </a:p>
          <a:p>
            <a:endParaRPr lang="en-US" dirty="0"/>
          </a:p>
          <a:p>
            <a:r>
              <a:rPr lang="ru-RU" dirty="0"/>
              <a:t>• Сравните модели на основе DSMC/LB и континуума.</a:t>
            </a:r>
          </a:p>
        </p:txBody>
      </p:sp>
    </p:spTree>
    <p:extLst>
      <p:ext uri="{BB962C8B-B14F-4D97-AF65-F5344CB8AC3E}">
        <p14:creationId xmlns:p14="http://schemas.microsoft.com/office/powerpoint/2010/main" val="113249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D48DC4-2461-4933-A87A-5DF5EA3F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модели с помощью DSMC и LB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2DBFB5-71CF-4A21-A53C-B34673E93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93" y="1772816"/>
            <a:ext cx="10323707" cy="4393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3B9EFD-0BF3-4047-8661-69FCC3238F5B}"/>
                  </a:ext>
                </a:extLst>
              </p:cNvPr>
              <p:cNvSpPr txBox="1"/>
              <p:nvPr/>
            </p:nvSpPr>
            <p:spPr>
              <a:xfrm>
                <a:off x="1631504" y="6243564"/>
                <a:ext cx="328173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3B9EFD-0BF3-4047-8661-69FCC3238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6243564"/>
                <a:ext cx="3281732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3831A7C-C9EA-4C04-A1BB-2846556DCF66}"/>
              </a:ext>
            </a:extLst>
          </p:cNvPr>
          <p:cNvSpPr txBox="1"/>
          <p:nvPr/>
        </p:nvSpPr>
        <p:spPr>
          <a:xfrm>
            <a:off x="6090592" y="6211669"/>
            <a:ext cx="540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Наблюдается уменьшение градиента давления по сравнению с течением без проскальзывания.</a:t>
            </a:r>
          </a:p>
        </p:txBody>
      </p:sp>
    </p:spTree>
    <p:extLst>
      <p:ext uri="{BB962C8B-B14F-4D97-AF65-F5344CB8AC3E}">
        <p14:creationId xmlns:p14="http://schemas.microsoft.com/office/powerpoint/2010/main" val="208137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D2037-574B-4CB0-80AE-D20C292B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модели с помощью DSMC и LB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31410F-BCAC-47CF-A501-E769F32F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14942"/>
            <a:ext cx="11124472" cy="52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8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26D916-BE34-43BB-A9C3-13D55D5C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ПОТОКИ ПОД ДАВЛЕНИЕМ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C4F1EF-3F9E-49A4-8C95-0608690E9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Режим скользящего течения </a:t>
            </a:r>
            <a:r>
              <a:rPr lang="en-US" dirty="0" err="1"/>
              <a:t>kN</a:t>
            </a:r>
            <a:r>
              <a:rPr lang="en-US" dirty="0"/>
              <a:t>&lt;0.1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606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B9F19-787C-4DEE-BF76-E19894F7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модели с помощью DSMC и LB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97B81F-AD00-413B-BBFF-D9382B3A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685"/>
            <a:ext cx="6106377" cy="51632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3E1A11-A335-404A-8FCC-767AB76D74D5}"/>
              </a:ext>
            </a:extLst>
          </p:cNvPr>
          <p:cNvSpPr txBox="1"/>
          <p:nvPr/>
        </p:nvSpPr>
        <p:spPr>
          <a:xfrm>
            <a:off x="7104112" y="2348880"/>
            <a:ext cx="487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Профили скоростей, нормализованные по </a:t>
            </a:r>
            <a:r>
              <a:rPr lang="en-US" dirty="0" err="1"/>
              <a:t>Uin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4E9F8-7EEE-4ABC-A2D2-DCA46DF1B474}"/>
              </a:ext>
            </a:extLst>
          </p:cNvPr>
          <p:cNvSpPr txBox="1"/>
          <p:nvPr/>
        </p:nvSpPr>
        <p:spPr>
          <a:xfrm>
            <a:off x="7104112" y="3244334"/>
            <a:ext cx="345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Вход канала находится на</a:t>
            </a:r>
            <a:r>
              <a:rPr lang="en-US" dirty="0"/>
              <a:t>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909F14-3286-4C77-9690-7EA8AB73BF43}"/>
                  </a:ext>
                </a:extLst>
              </p:cNvPr>
              <p:cNvSpPr txBox="1"/>
              <p:nvPr/>
            </p:nvSpPr>
            <p:spPr>
              <a:xfrm>
                <a:off x="10128448" y="3244334"/>
                <a:ext cx="621132" cy="474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909F14-3286-4C77-9690-7EA8AB73B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448" y="3244334"/>
                <a:ext cx="621132" cy="4742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36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9F32F0-1685-4FEB-BD15-9E3EC5DB6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модели с помощью DSMC и LB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E8A880-5281-4C45-A598-C5F28A890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566006"/>
            <a:ext cx="5879993" cy="529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1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0A4906-CE50-48A0-8DFF-69A4C0D2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модели с помощью DSMC и LB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367370-C1F2-46A7-BD2D-22971484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1556792"/>
            <a:ext cx="5699569" cy="52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3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85BE1-7433-448E-A230-120FE33B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различных моделей проскальзывания для течения газа под давлением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97BD87-C385-4E31-97A9-D4DBB2B1CDA5}"/>
                  </a:ext>
                </a:extLst>
              </p:cNvPr>
              <p:cNvSpPr txBox="1"/>
              <p:nvPr/>
            </p:nvSpPr>
            <p:spPr>
              <a:xfrm>
                <a:off x="479376" y="1760019"/>
                <a:ext cx="3995325" cy="6599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97BD87-C385-4E31-97A9-D4DBB2B1C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760019"/>
                <a:ext cx="3995325" cy="6599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6DFD970B-41E2-4077-A0F4-6764AA2C9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955112"/>
              </p:ext>
            </p:extLst>
          </p:nvPr>
        </p:nvGraphicFramePr>
        <p:xfrm>
          <a:off x="191344" y="2755180"/>
          <a:ext cx="6120680" cy="2865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76464">
                  <a:extLst>
                    <a:ext uri="{9D8B030D-6E8A-4147-A177-3AD203B41FA5}">
                      <a16:colId xmlns:a16="http://schemas.microsoft.com/office/drawing/2014/main" val="1434639916"/>
                    </a:ext>
                  </a:extLst>
                </a:gridCol>
                <a:gridCol w="1002571">
                  <a:extLst>
                    <a:ext uri="{9D8B030D-6E8A-4147-A177-3AD203B41FA5}">
                      <a16:colId xmlns:a16="http://schemas.microsoft.com/office/drawing/2014/main" val="361601049"/>
                    </a:ext>
                  </a:extLst>
                </a:gridCol>
                <a:gridCol w="941645">
                  <a:extLst>
                    <a:ext uri="{9D8B030D-6E8A-4147-A177-3AD203B41FA5}">
                      <a16:colId xmlns:a16="http://schemas.microsoft.com/office/drawing/2014/main" val="3374934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Автор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</a:t>
                      </a:r>
                      <a:r>
                        <a:rPr lang="ru-RU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</a:t>
                      </a:r>
                      <a:r>
                        <a:rPr lang="ru-RU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837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Cercignani (Cercignani and Daner, 1963)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1,1466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0,9756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12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Cercignani(Hadjiconstantinou, 2003a)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1,1466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0,647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6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Deissler (Deissler, 1964)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9/8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29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Schamberg (Schamberg, 1947)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  <a:r>
                        <a:rPr lang="ru-RU" dirty="0">
                          <a:sym typeface="Symbol" panose="05050102010706020507" pitchFamily="18" charset="2"/>
                        </a:rPr>
                        <a:t>/12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78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Hsia and Domoto (Hsia and Domoto, 1983)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11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Maxwell  (Kennard, 1983)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1068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EB1369-4507-49E5-B17B-A6E6AEDA2ED4}"/>
                  </a:ext>
                </a:extLst>
              </p:cNvPr>
              <p:cNvSpPr txBox="1"/>
              <p:nvPr/>
            </p:nvSpPr>
            <p:spPr>
              <a:xfrm>
                <a:off x="6600056" y="2046081"/>
                <a:ext cx="5237716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EB1369-4507-49E5-B17B-A6E6AEDA2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2046081"/>
                <a:ext cx="5237716" cy="624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79E6A8-D488-4068-9307-C37D1115A22A}"/>
                  </a:ext>
                </a:extLst>
              </p:cNvPr>
              <p:cNvSpPr txBox="1"/>
              <p:nvPr/>
            </p:nvSpPr>
            <p:spPr>
              <a:xfrm>
                <a:off x="7464152" y="3442072"/>
                <a:ext cx="3911455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79E6A8-D488-4068-9307-C37D1115A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3442072"/>
                <a:ext cx="3911455" cy="599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F7ED4B-0650-4145-98C6-23A6CCA13D35}"/>
                  </a:ext>
                </a:extLst>
              </p:cNvPr>
              <p:cNvSpPr txBox="1"/>
              <p:nvPr/>
            </p:nvSpPr>
            <p:spPr>
              <a:xfrm>
                <a:off x="6600056" y="4496242"/>
                <a:ext cx="5500224" cy="951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F7ED4B-0650-4145-98C6-23A6CCA13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4496242"/>
                <a:ext cx="5500224" cy="9516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4989BD7-58EC-4D65-BEAF-A25334EEE210}"/>
              </a:ext>
            </a:extLst>
          </p:cNvPr>
          <p:cNvSpPr txBox="1"/>
          <p:nvPr/>
        </p:nvSpPr>
        <p:spPr>
          <a:xfrm>
            <a:off x="7320135" y="5718214"/>
            <a:ext cx="4199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Показывает форму профиля скорости</a:t>
            </a:r>
          </a:p>
        </p:txBody>
      </p:sp>
    </p:spTree>
    <p:extLst>
      <p:ext uri="{BB962C8B-B14F-4D97-AF65-F5344CB8AC3E}">
        <p14:creationId xmlns:p14="http://schemas.microsoft.com/office/powerpoint/2010/main" val="134400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2FEBB-78C8-457E-92C9-39273C1A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различных моделей проскальзывания для течения газа под давлением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E8AB8F-49FE-4334-986F-6296A51CEEBF}"/>
                  </a:ext>
                </a:extLst>
              </p:cNvPr>
              <p:cNvSpPr txBox="1"/>
              <p:nvPr/>
            </p:nvSpPr>
            <p:spPr>
              <a:xfrm>
                <a:off x="595776" y="1772816"/>
                <a:ext cx="5500224" cy="951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E8AB8F-49FE-4334-986F-6296A51CE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6" y="1772816"/>
                <a:ext cx="5500224" cy="9516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F285A6-5AC9-4663-B96B-AC903DFDD1CB}"/>
                  </a:ext>
                </a:extLst>
              </p:cNvPr>
              <p:cNvSpPr txBox="1"/>
              <p:nvPr/>
            </p:nvSpPr>
            <p:spPr>
              <a:xfrm>
                <a:off x="609096" y="3086100"/>
                <a:ext cx="18167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𝑀𝑜𝑑𝑒𝑙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𝐿𝐵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F285A6-5AC9-4663-B96B-AC903DFDD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96" y="3086100"/>
                <a:ext cx="1816779" cy="276999"/>
              </a:xfrm>
              <a:prstGeom prst="rect">
                <a:avLst/>
              </a:prstGeom>
              <a:blipFill>
                <a:blip r:embed="rId3"/>
                <a:stretch>
                  <a:fillRect l="-2685" r="-671" b="-17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06467E-6649-4CBC-8524-59AE6C2F6AFC}"/>
                  </a:ext>
                </a:extLst>
              </p:cNvPr>
              <p:cNvSpPr txBox="1"/>
              <p:nvPr/>
            </p:nvSpPr>
            <p:spPr>
              <a:xfrm>
                <a:off x="595776" y="3808640"/>
                <a:ext cx="3879524" cy="625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𝐾𝑛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06467E-6649-4CBC-8524-59AE6C2F6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6" y="3808640"/>
                <a:ext cx="3879524" cy="6257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250708-6174-4119-AD7C-6C0D426D8167}"/>
                  </a:ext>
                </a:extLst>
              </p:cNvPr>
              <p:cNvSpPr txBox="1"/>
              <p:nvPr/>
            </p:nvSpPr>
            <p:spPr>
              <a:xfrm>
                <a:off x="595776" y="4741430"/>
                <a:ext cx="326332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250708-6174-4119-AD7C-6C0D426D8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6" y="4741430"/>
                <a:ext cx="3263329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F19AAD3-6329-435E-AE3A-4A65D7A8AB72}"/>
              </a:ext>
            </a:extLst>
          </p:cNvPr>
          <p:cNvSpPr txBox="1"/>
          <p:nvPr/>
        </p:nvSpPr>
        <p:spPr>
          <a:xfrm>
            <a:off x="631120" y="56185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Профиль скорости параболический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8712D45-310B-46BF-A5A4-6A1B6F9C3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7120" y="1571128"/>
            <a:ext cx="5464880" cy="528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3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2D3F7-1173-4BB0-BA54-5A36EE0F9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различных моделей проскальзывания для течения газа под давлением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BB6E31-0AD1-4489-86C9-5D11A383D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655991"/>
            <a:ext cx="7954485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8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F756BD7-78E8-40C9-BD87-0B2382C98BAA}"/>
              </a:ext>
            </a:extLst>
          </p:cNvPr>
          <p:cNvSpPr/>
          <p:nvPr/>
        </p:nvSpPr>
        <p:spPr>
          <a:xfrm>
            <a:off x="0" y="1556792"/>
            <a:ext cx="12192000" cy="5301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5DCC63-1B81-4552-9238-F65F61D6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Моделирование шероховатости в микрогеометриях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EA73ED-33FF-48EC-82CF-FB98DF56E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700808"/>
            <a:ext cx="10637231" cy="4824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F569AB-DF42-4DC6-B5D4-5CC989F74419}"/>
              </a:ext>
            </a:extLst>
          </p:cNvPr>
          <p:cNvSpPr txBox="1"/>
          <p:nvPr/>
        </p:nvSpPr>
        <p:spPr>
          <a:xfrm>
            <a:off x="448420" y="1907540"/>
            <a:ext cx="46805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800" b="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Book Antiqua" panose="02040602050305030304" pitchFamily="18" charset="0"/>
              </a:rPr>
              <a:t>Поверхность зеркала из поликремния</a:t>
            </a:r>
            <a:endParaRPr lang="ru-RU" sz="2000" b="1" dirty="0">
              <a:solidFill>
                <a:srgbClr val="5A5A5A"/>
              </a:solidFill>
              <a:effectLst/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12953-5F5E-490C-81D5-DA78151EDF0F}"/>
              </a:ext>
            </a:extLst>
          </p:cNvPr>
          <p:cNvSpPr txBox="1"/>
          <p:nvPr/>
        </p:nvSpPr>
        <p:spPr>
          <a:xfrm>
            <a:off x="479376" y="2312760"/>
            <a:ext cx="381642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ru-RU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(мокрое химическое травление)</a:t>
            </a:r>
            <a:endParaRPr lang="ru-RU" sz="3600" dirty="0">
              <a:solidFill>
                <a:srgbClr val="3D3D3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18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12D486-3739-49C1-A7E8-88ED730B5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Моделирование шероховатости в микрогеометриях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05DD88-C052-47C2-ACED-5DE44C8F45BD}"/>
                  </a:ext>
                </a:extLst>
              </p:cNvPr>
              <p:cNvSpPr txBox="1"/>
              <p:nvPr/>
            </p:nvSpPr>
            <p:spPr>
              <a:xfrm>
                <a:off x="623392" y="3645024"/>
                <a:ext cx="11426552" cy="2845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Для микроканального течения с атомарно гладкими стенками, если глобальная функция Кнудсена</a:t>
                </a:r>
              </a:p>
              <a:p>
                <a:r>
                  <a:rPr lang="ru-RU" dirty="0"/>
                  <a:t>число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&lt;0.01</m:t>
                    </m:r>
                  </m:oMath>
                </a14:m>
                <a:r>
                  <a:rPr lang="ru-RU" dirty="0"/>
                  <a:t>, то выполняется условие прилипания к стенкам (h - высота канала).</a:t>
                </a:r>
              </a:p>
              <a:p>
                <a:endParaRPr lang="en-US" dirty="0"/>
              </a:p>
              <a:p>
                <a:r>
                  <a:rPr lang="ru-RU" dirty="0"/>
                  <a:t>Для течения в микроканале с атомарно шероховатыми стенками, если локальное значение Кнудсена</a:t>
                </a:r>
              </a:p>
              <a:p>
                <a:r>
                  <a:rPr lang="ru-RU" dirty="0"/>
                  <a:t>число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имеет порядок единицы, выполняется условие прилипания к стенкам (A - высота шероховатости).</a:t>
                </a:r>
              </a:p>
              <a:p>
                <a:endParaRPr lang="en-US" dirty="0"/>
              </a:p>
              <a:p>
                <a:r>
                  <a:rPr lang="ru-RU" dirty="0"/>
                  <a:t>В противном случае, как в гладких, так и в шероховатых стенках, происходит значительное скольжение скорости на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05DD88-C052-47C2-ACED-5DE44C8F4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645024"/>
                <a:ext cx="11426552" cy="2845266"/>
              </a:xfrm>
              <a:prstGeom prst="rect">
                <a:avLst/>
              </a:prstGeom>
              <a:blipFill>
                <a:blip r:embed="rId2"/>
                <a:stretch>
                  <a:fillRect l="-427" t="-1285" b="-23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0F4C38-8BE9-4EC1-86AC-70D278041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826" y="1871041"/>
            <a:ext cx="4196348" cy="17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9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F1DB1CD-F4F0-4C1A-BF3C-174DF17F5E95}"/>
              </a:ext>
            </a:extLst>
          </p:cNvPr>
          <p:cNvSpPr/>
          <p:nvPr/>
        </p:nvSpPr>
        <p:spPr>
          <a:xfrm>
            <a:off x="167680" y="2275131"/>
            <a:ext cx="11856640" cy="2450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541B41-B12E-4D1E-9F89-B05FE231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Моделирование шероховатости в микрогеометриях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457E4-F7B8-4C85-BCAB-A0B97EA1F3C6}"/>
              </a:ext>
            </a:extLst>
          </p:cNvPr>
          <p:cNvSpPr txBox="1"/>
          <p:nvPr/>
        </p:nvSpPr>
        <p:spPr>
          <a:xfrm>
            <a:off x="167680" y="1628800"/>
            <a:ext cx="1185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Чтобы смоделировать сверх хаотическое движение из-за шероховатой границы, нужно использовать корреляционную функцию неоднородностей поверхности.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CFD160-29B3-438E-A4C3-89041ABC7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94" y="2479148"/>
            <a:ext cx="7783011" cy="1390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D6DBA0-31DB-4AC3-8B32-F5518295A9DD}"/>
                  </a:ext>
                </a:extLst>
              </p:cNvPr>
              <p:cNvSpPr txBox="1"/>
              <p:nvPr/>
            </p:nvSpPr>
            <p:spPr>
              <a:xfrm>
                <a:off x="1474639" y="3731492"/>
                <a:ext cx="10210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D6DBA0-31DB-4AC3-8B32-F5518295A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39" y="3731492"/>
                <a:ext cx="1021049" cy="276999"/>
              </a:xfrm>
              <a:prstGeom prst="rect">
                <a:avLst/>
              </a:prstGeom>
              <a:blipFill>
                <a:blip r:embed="rId3"/>
                <a:stretch>
                  <a:fillRect l="-7784" r="-4192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B9F607-31C7-4093-8075-0C091A59E9CC}"/>
                  </a:ext>
                </a:extLst>
              </p:cNvPr>
              <p:cNvSpPr txBox="1"/>
              <p:nvPr/>
            </p:nvSpPr>
            <p:spPr>
              <a:xfrm>
                <a:off x="2220518" y="2321609"/>
                <a:ext cx="621132" cy="5167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B9F607-31C7-4093-8075-0C091A59E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518" y="2321609"/>
                <a:ext cx="621132" cy="516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C28A81-39AE-40DA-B69D-8F6B6EE8687E}"/>
                  </a:ext>
                </a:extLst>
              </p:cNvPr>
              <p:cNvSpPr txBox="1"/>
              <p:nvPr/>
            </p:nvSpPr>
            <p:spPr>
              <a:xfrm>
                <a:off x="2204494" y="3254912"/>
                <a:ext cx="621132" cy="5167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C28A81-39AE-40DA-B69D-8F6B6EE8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494" y="3254912"/>
                <a:ext cx="621132" cy="5167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99A803-D6A9-479E-B82A-96E6E7325220}"/>
                  </a:ext>
                </a:extLst>
              </p:cNvPr>
              <p:cNvSpPr txBox="1"/>
              <p:nvPr/>
            </p:nvSpPr>
            <p:spPr>
              <a:xfrm>
                <a:off x="6384032" y="3364639"/>
                <a:ext cx="621132" cy="5167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99A803-D6A9-479E-B82A-96E6E7325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3364639"/>
                <a:ext cx="621132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C8A58D-17AE-446E-BE69-FC5146D08139}"/>
                  </a:ext>
                </a:extLst>
              </p:cNvPr>
              <p:cNvSpPr txBox="1"/>
              <p:nvPr/>
            </p:nvSpPr>
            <p:spPr>
              <a:xfrm>
                <a:off x="6384032" y="2228194"/>
                <a:ext cx="621132" cy="5167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C8A58D-17AE-446E-BE69-FC5146D08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2228194"/>
                <a:ext cx="621132" cy="516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AA6C2F8-7B85-47D3-9BCD-634530E01183}"/>
              </a:ext>
            </a:extLst>
          </p:cNvPr>
          <p:cNvSpPr/>
          <p:nvPr/>
        </p:nvSpPr>
        <p:spPr>
          <a:xfrm>
            <a:off x="4367808" y="2838354"/>
            <a:ext cx="1368152" cy="516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F4B1A5-0F8A-4F5E-B656-6BA675E5F2D5}"/>
                  </a:ext>
                </a:extLst>
              </p:cNvPr>
              <p:cNvSpPr txBox="1"/>
              <p:nvPr/>
            </p:nvSpPr>
            <p:spPr>
              <a:xfrm>
                <a:off x="4437244" y="2924944"/>
                <a:ext cx="113543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F4B1A5-0F8A-4F5E-B656-6BA675E5F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244" y="2924944"/>
                <a:ext cx="1135439" cy="276999"/>
              </a:xfrm>
              <a:prstGeom prst="rect">
                <a:avLst/>
              </a:prstGeom>
              <a:blipFill>
                <a:blip r:embed="rId8"/>
                <a:stretch>
                  <a:fillRect l="-4301" t="-2222" r="-2688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C37A0BA-911B-4FD7-8412-CAD17DFA6B95}"/>
              </a:ext>
            </a:extLst>
          </p:cNvPr>
          <p:cNvSpPr/>
          <p:nvPr/>
        </p:nvSpPr>
        <p:spPr>
          <a:xfrm>
            <a:off x="8184232" y="2838354"/>
            <a:ext cx="1440072" cy="590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E26CB5-BE3C-4781-A69E-EA345386EF7E}"/>
                  </a:ext>
                </a:extLst>
              </p:cNvPr>
              <p:cNvSpPr txBox="1"/>
              <p:nvPr/>
            </p:nvSpPr>
            <p:spPr>
              <a:xfrm>
                <a:off x="8341701" y="2880995"/>
                <a:ext cx="1161087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̃"/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E26CB5-BE3C-4781-A69E-EA345386E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701" y="2880995"/>
                <a:ext cx="1161087" cy="281937"/>
              </a:xfrm>
              <a:prstGeom prst="rect">
                <a:avLst/>
              </a:prstGeom>
              <a:blipFill>
                <a:blip r:embed="rId9"/>
                <a:stretch>
                  <a:fillRect l="-3665" t="-21739" r="-25131" b="-8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E2656C-6E91-476D-BE89-A7EF2B764F61}"/>
                  </a:ext>
                </a:extLst>
              </p:cNvPr>
              <p:cNvSpPr txBox="1"/>
              <p:nvPr/>
            </p:nvSpPr>
            <p:spPr>
              <a:xfrm>
                <a:off x="1474639" y="4279618"/>
                <a:ext cx="8913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E2656C-6E91-476D-BE89-A7EF2B764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39" y="4279618"/>
                <a:ext cx="891334" cy="276999"/>
              </a:xfrm>
              <a:prstGeom prst="rect">
                <a:avLst/>
              </a:prstGeom>
              <a:blipFill>
                <a:blip r:embed="rId10"/>
                <a:stretch>
                  <a:fillRect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4BC4E5-C2F4-42B4-A1B5-2B9382D9169D}"/>
                  </a:ext>
                </a:extLst>
              </p:cNvPr>
              <p:cNvSpPr txBox="1"/>
              <p:nvPr/>
            </p:nvSpPr>
            <p:spPr>
              <a:xfrm>
                <a:off x="3802647" y="3924920"/>
                <a:ext cx="70288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4BC4E5-C2F4-42B4-A1B5-2B9382D9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647" y="3924920"/>
                <a:ext cx="702885" cy="276999"/>
              </a:xfrm>
              <a:prstGeom prst="rect">
                <a:avLst/>
              </a:prstGeom>
              <a:blipFill>
                <a:blip r:embed="rId11"/>
                <a:stretch>
                  <a:fillRect l="-11304" r="-11304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3F0E95-F38C-4E54-AC46-C985614187FB}"/>
                  </a:ext>
                </a:extLst>
              </p:cNvPr>
              <p:cNvSpPr txBox="1"/>
              <p:nvPr/>
            </p:nvSpPr>
            <p:spPr>
              <a:xfrm>
                <a:off x="6140819" y="4201919"/>
                <a:ext cx="937180" cy="2891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3F0E95-F38C-4E54-AC46-C98561418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819" y="4201919"/>
                <a:ext cx="937180" cy="289182"/>
              </a:xfrm>
              <a:prstGeom prst="rect">
                <a:avLst/>
              </a:prstGeom>
              <a:blipFill>
                <a:blip r:embed="rId12"/>
                <a:stretch>
                  <a:fillRect l="-8442" r="-2597" b="-29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5063BA3-79B3-4139-8901-5FF890532BC6}"/>
              </a:ext>
            </a:extLst>
          </p:cNvPr>
          <p:cNvSpPr txBox="1"/>
          <p:nvPr/>
        </p:nvSpPr>
        <p:spPr>
          <a:xfrm>
            <a:off x="7077999" y="4161844"/>
            <a:ext cx="4850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- нижняя и верхняя неоднородности стенки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9F4E82-1BE0-4494-A8C4-9867EEBFCCD8}"/>
              </a:ext>
            </a:extLst>
          </p:cNvPr>
          <p:cNvSpPr txBox="1"/>
          <p:nvPr/>
        </p:nvSpPr>
        <p:spPr>
          <a:xfrm>
            <a:off x="263352" y="4941168"/>
            <a:ext cx="643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Использовать трансформацию Мигдала (из ядерной физики):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9E87D8E-736B-4E36-904B-26FEAA65EBBF}"/>
                  </a:ext>
                </a:extLst>
              </p:cNvPr>
              <p:cNvSpPr txBox="1"/>
              <p:nvPr/>
            </p:nvSpPr>
            <p:spPr>
              <a:xfrm>
                <a:off x="7182633" y="4773655"/>
                <a:ext cx="3479221" cy="621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9E87D8E-736B-4E36-904B-26FEAA65E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633" y="4773655"/>
                <a:ext cx="3479221" cy="62138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80BE8D1-45C9-40C8-AD16-BE6E8BE7B0D0}"/>
              </a:ext>
            </a:extLst>
          </p:cNvPr>
          <p:cNvSpPr txBox="1"/>
          <p:nvPr/>
        </p:nvSpPr>
        <p:spPr>
          <a:xfrm>
            <a:off x="263352" y="5583431"/>
            <a:ext cx="9242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Перенормировать вязкость, чтобы учесть дополнительную диффузию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35ECBC-C9E5-4D81-9168-06CED9DFC773}"/>
              </a:ext>
            </a:extLst>
          </p:cNvPr>
          <p:cNvSpPr txBox="1"/>
          <p:nvPr/>
        </p:nvSpPr>
        <p:spPr>
          <a:xfrm>
            <a:off x="291023" y="61411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Решить новое уравнение в простой области</a:t>
            </a:r>
          </a:p>
        </p:txBody>
      </p:sp>
    </p:spTree>
    <p:extLst>
      <p:ext uri="{BB962C8B-B14F-4D97-AF65-F5344CB8AC3E}">
        <p14:creationId xmlns:p14="http://schemas.microsoft.com/office/powerpoint/2010/main" val="284362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EA2A8D6-D18E-47A7-82C8-CBD28E217D77}"/>
              </a:ext>
            </a:extLst>
          </p:cNvPr>
          <p:cNvSpPr/>
          <p:nvPr/>
        </p:nvSpPr>
        <p:spPr>
          <a:xfrm>
            <a:off x="0" y="1595436"/>
            <a:ext cx="12192000" cy="5262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E9614-48D5-4B7D-9321-C380FBBB3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Влияние шероховатости на падение давления</a:t>
            </a:r>
          </a:p>
        </p:txBody>
      </p:sp>
      <p:pic>
        <p:nvPicPr>
          <p:cNvPr id="3" name="Picutre 150">
            <a:extLst>
              <a:ext uri="{FF2B5EF4-FFF2-40B4-BE49-F238E27FC236}">
                <a16:creationId xmlns:a16="http://schemas.microsoft.com/office/drawing/2014/main" id="{488C3875-085D-4132-8393-A3DA57B8F87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9336" y="1595436"/>
            <a:ext cx="10657184" cy="5262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ACDB3-B762-41FB-A7CE-F6617EDDA129}"/>
              </a:ext>
            </a:extLst>
          </p:cNvPr>
          <p:cNvSpPr txBox="1"/>
          <p:nvPr/>
        </p:nvSpPr>
        <p:spPr>
          <a:xfrm>
            <a:off x="8256240" y="2912205"/>
            <a:ext cx="5519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Re = 0,36; с повышенной вязкостью Re = 0,276</a:t>
            </a:r>
          </a:p>
          <a:p>
            <a:r>
              <a:rPr lang="ru-RU" sz="1400" dirty="0"/>
              <a:t>Повышенный коэффициент вязкости 1,31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9B8F0-8833-4BB3-8129-94B2B9F7B7FA}"/>
              </a:ext>
            </a:extLst>
          </p:cNvPr>
          <p:cNvSpPr txBox="1"/>
          <p:nvPr/>
        </p:nvSpPr>
        <p:spPr>
          <a:xfrm>
            <a:off x="9480376" y="1992911"/>
            <a:ext cx="114415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ru-RU" sz="1200" dirty="0"/>
              <a:t>Гладкий</a:t>
            </a:r>
            <a:endParaRPr lang="en-US" sz="1200" dirty="0"/>
          </a:p>
          <a:p>
            <a:r>
              <a:rPr lang="ru-RU" sz="1200" dirty="0"/>
              <a:t>В фазе</a:t>
            </a:r>
          </a:p>
          <a:p>
            <a:r>
              <a:rPr lang="ru-RU" sz="1200" dirty="0"/>
              <a:t>Вне фазы</a:t>
            </a:r>
          </a:p>
          <a:p>
            <a:r>
              <a:rPr lang="ru-RU" sz="1200" dirty="0"/>
              <a:t>Гладкий (1,31)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A9EEEB-023D-4B02-9F00-571D088E3953}"/>
              </a:ext>
            </a:extLst>
          </p:cNvPr>
          <p:cNvSpPr txBox="1"/>
          <p:nvPr/>
        </p:nvSpPr>
        <p:spPr>
          <a:xfrm rot="16200000">
            <a:off x="3593766" y="4031195"/>
            <a:ext cx="295232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Давление(безразмерное)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59B4A-D9ED-4E4B-B27D-E9B49F669838}"/>
              </a:ext>
            </a:extLst>
          </p:cNvPr>
          <p:cNvSpPr txBox="1"/>
          <p:nvPr/>
        </p:nvSpPr>
        <p:spPr>
          <a:xfrm>
            <a:off x="425400" y="3877306"/>
            <a:ext cx="405499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sz="1400" dirty="0"/>
              <a:t>Синфазный канал с соотношением сторон 20:1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58E2D3-0A03-4CA4-B25B-621EEF01DBB1}"/>
                  </a:ext>
                </a:extLst>
              </p:cNvPr>
              <p:cNvSpPr txBox="1"/>
              <p:nvPr/>
            </p:nvSpPr>
            <p:spPr>
              <a:xfrm>
                <a:off x="9034901" y="1637444"/>
                <a:ext cx="890950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58E2D3-0A03-4CA4-B25B-621EEF01D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901" y="1637444"/>
                <a:ext cx="890950" cy="276999"/>
              </a:xfrm>
              <a:prstGeom prst="rect">
                <a:avLst/>
              </a:prstGeom>
              <a:blipFill>
                <a:blip r:embed="rId3"/>
                <a:stretch>
                  <a:fillRect l="-2703" r="-5405" b="-106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02C0FD8-B66B-4A96-974A-C917DE52635B}"/>
              </a:ext>
            </a:extLst>
          </p:cNvPr>
          <p:cNvSpPr txBox="1"/>
          <p:nvPr/>
        </p:nvSpPr>
        <p:spPr>
          <a:xfrm>
            <a:off x="5807968" y="4967805"/>
            <a:ext cx="3456384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995C3-BF71-4995-BF81-F2F9B1F43F4A}"/>
              </a:ext>
            </a:extLst>
          </p:cNvPr>
          <p:cNvSpPr txBox="1"/>
          <p:nvPr/>
        </p:nvSpPr>
        <p:spPr>
          <a:xfrm>
            <a:off x="5853124" y="5323199"/>
            <a:ext cx="3838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Скользящий сжимаемый поток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598C71-4CA4-4C1C-92D5-3332ABD9D8EB}"/>
              </a:ext>
            </a:extLst>
          </p:cNvPr>
          <p:cNvSpPr txBox="1"/>
          <p:nvPr/>
        </p:nvSpPr>
        <p:spPr>
          <a:xfrm>
            <a:off x="6402019" y="6567135"/>
            <a:ext cx="4331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расстояние по потоку</a:t>
            </a:r>
            <a:r>
              <a:rPr lang="en-US" dirty="0"/>
              <a:t> (</a:t>
            </a:r>
            <a:r>
              <a:rPr lang="ru-RU" dirty="0"/>
              <a:t>безразмерное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680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C1173C-C861-4BE9-9741-3A9352400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1-</a:t>
            </a:r>
            <a:r>
              <a:rPr lang="en-US" dirty="0"/>
              <a:t>D </a:t>
            </a:r>
            <a:r>
              <a:rPr lang="ru-RU" dirty="0"/>
              <a:t>анализ </a:t>
            </a:r>
            <a:r>
              <a:rPr lang="ru-RU" dirty="0" err="1"/>
              <a:t>микропотоков</a:t>
            </a:r>
            <a:r>
              <a:rPr lang="ru-RU" dirty="0"/>
              <a:t> под давлением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2BB73E7-FBBE-4F2A-A6E0-CE017C245E78}"/>
              </a:ext>
            </a:extLst>
          </p:cNvPr>
          <p:cNvSpPr/>
          <p:nvPr/>
        </p:nvSpPr>
        <p:spPr>
          <a:xfrm>
            <a:off x="586404" y="1604606"/>
            <a:ext cx="5688632" cy="14401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88373EA-CBEC-4CAB-B3F7-C11AD7D4CAB4}"/>
              </a:ext>
            </a:extLst>
          </p:cNvPr>
          <p:cNvCxnSpPr>
            <a:stCxn id="3" idx="1"/>
          </p:cNvCxnSpPr>
          <p:nvPr/>
        </p:nvCxnSpPr>
        <p:spPr>
          <a:xfrm>
            <a:off x="586404" y="1676614"/>
            <a:ext cx="0" cy="432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ECA66E9-CEF4-484B-B73D-D5A960CBA239}"/>
              </a:ext>
            </a:extLst>
          </p:cNvPr>
          <p:cNvCxnSpPr/>
          <p:nvPr/>
        </p:nvCxnSpPr>
        <p:spPr>
          <a:xfrm>
            <a:off x="6275036" y="1676614"/>
            <a:ext cx="0" cy="432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A49EC09-C49E-46DE-A258-57EC1881F67D}"/>
              </a:ext>
            </a:extLst>
          </p:cNvPr>
          <p:cNvCxnSpPr/>
          <p:nvPr/>
        </p:nvCxnSpPr>
        <p:spPr>
          <a:xfrm>
            <a:off x="586404" y="2108662"/>
            <a:ext cx="56886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4C15C-D40C-4D70-AA53-6AA47C2E6001}"/>
              </a:ext>
            </a:extLst>
          </p:cNvPr>
          <p:cNvSpPr txBox="1"/>
          <p:nvPr/>
        </p:nvSpPr>
        <p:spPr>
          <a:xfrm>
            <a:off x="3280679" y="17439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endParaRPr lang="ru-RU"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A51E794-70C8-4076-A7D1-CE5EFE6C75F3}"/>
              </a:ext>
            </a:extLst>
          </p:cNvPr>
          <p:cNvCxnSpPr>
            <a:cxnSpLocks/>
          </p:cNvCxnSpPr>
          <p:nvPr/>
        </p:nvCxnSpPr>
        <p:spPr>
          <a:xfrm>
            <a:off x="6275036" y="1604606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31136F5-F4F0-4FD4-AB6A-E82960354C00}"/>
              </a:ext>
            </a:extLst>
          </p:cNvPr>
          <p:cNvCxnSpPr>
            <a:cxnSpLocks/>
          </p:cNvCxnSpPr>
          <p:nvPr/>
        </p:nvCxnSpPr>
        <p:spPr>
          <a:xfrm>
            <a:off x="6277690" y="1743976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E826123-86B3-4D86-9C7B-7E1B101ACD1C}"/>
              </a:ext>
            </a:extLst>
          </p:cNvPr>
          <p:cNvCxnSpPr/>
          <p:nvPr/>
        </p:nvCxnSpPr>
        <p:spPr>
          <a:xfrm>
            <a:off x="6491060" y="1388582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C5740273-54B2-404F-A8A2-4B7E7588EF87}"/>
              </a:ext>
            </a:extLst>
          </p:cNvPr>
          <p:cNvCxnSpPr/>
          <p:nvPr/>
        </p:nvCxnSpPr>
        <p:spPr>
          <a:xfrm flipV="1">
            <a:off x="6491060" y="1743976"/>
            <a:ext cx="0" cy="29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95D88FB-294F-4206-AC05-F4A46C31F744}"/>
              </a:ext>
            </a:extLst>
          </p:cNvPr>
          <p:cNvCxnSpPr/>
          <p:nvPr/>
        </p:nvCxnSpPr>
        <p:spPr>
          <a:xfrm flipV="1">
            <a:off x="6491060" y="1604606"/>
            <a:ext cx="0" cy="1393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32E26DC-82E8-4DC2-80A7-293434762C72}"/>
              </a:ext>
            </a:extLst>
          </p:cNvPr>
          <p:cNvSpPr txBox="1"/>
          <p:nvPr/>
        </p:nvSpPr>
        <p:spPr>
          <a:xfrm>
            <a:off x="6488406" y="170564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9A8D6D-77E1-4935-AF84-A11AED71A37D}"/>
                  </a:ext>
                </a:extLst>
              </p:cNvPr>
              <p:cNvSpPr txBox="1"/>
              <p:nvPr/>
            </p:nvSpPr>
            <p:spPr>
              <a:xfrm>
                <a:off x="578784" y="2462211"/>
                <a:ext cx="1234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9A8D6D-77E1-4935-AF84-A11AED71A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84" y="2462211"/>
                <a:ext cx="1234184" cy="276999"/>
              </a:xfrm>
              <a:prstGeom prst="rect">
                <a:avLst/>
              </a:prstGeom>
              <a:blipFill>
                <a:blip r:embed="rId2"/>
                <a:stretch>
                  <a:fillRect l="-3960" r="-1485" b="-2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0058289-1D21-4F37-8E18-8619BB44DC2D}"/>
              </a:ext>
            </a:extLst>
          </p:cNvPr>
          <p:cNvSpPr txBox="1"/>
          <p:nvPr/>
        </p:nvSpPr>
        <p:spPr>
          <a:xfrm>
            <a:off x="2098572" y="2462211"/>
            <a:ext cx="2761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ru-RU" dirty="0"/>
              <a:t>условие непрерывности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C8B015-590F-4E26-B8BF-27071D6821E4}"/>
                  </a:ext>
                </a:extLst>
              </p:cNvPr>
              <p:cNvSpPr txBox="1"/>
              <p:nvPr/>
            </p:nvSpPr>
            <p:spPr>
              <a:xfrm>
                <a:off x="586404" y="3037618"/>
                <a:ext cx="3134384" cy="285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C8B015-590F-4E26-B8BF-27071D682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04" y="3037618"/>
                <a:ext cx="3134384" cy="285656"/>
              </a:xfrm>
              <a:prstGeom prst="rect">
                <a:avLst/>
              </a:prstGeom>
              <a:blipFill>
                <a:blip r:embed="rId3"/>
                <a:stretch>
                  <a:fillRect t="-10638" r="-2335" b="-361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47A47A-5C14-4F2E-B6B5-88F8F79C67C4}"/>
                  </a:ext>
                </a:extLst>
              </p:cNvPr>
              <p:cNvSpPr txBox="1"/>
              <p:nvPr/>
            </p:nvSpPr>
            <p:spPr>
              <a:xfrm>
                <a:off x="578784" y="3621998"/>
                <a:ext cx="3694473" cy="612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47A47A-5C14-4F2E-B6B5-88F8F79C6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84" y="3621998"/>
                <a:ext cx="3694473" cy="6123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6A6D2BA-A56B-45C8-A744-1DF0B9C75B22}"/>
              </a:ext>
            </a:extLst>
          </p:cNvPr>
          <p:cNvSpPr txBox="1"/>
          <p:nvPr/>
        </p:nvSpPr>
        <p:spPr>
          <a:xfrm>
            <a:off x="3720788" y="2945601"/>
            <a:ext cx="3527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- импульс (на единицу ширины)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FFBA90-C883-4B84-A45F-9C6824BD6BA4}"/>
              </a:ext>
            </a:extLst>
          </p:cNvPr>
          <p:cNvSpPr txBox="1"/>
          <p:nvPr/>
        </p:nvSpPr>
        <p:spPr>
          <a:xfrm>
            <a:off x="6074705" y="4230239"/>
            <a:ext cx="3877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безразмерный перепад давления</a:t>
            </a:r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9E077AC-081D-4140-92AC-A469E589A2AD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1991544" y="4230239"/>
            <a:ext cx="4083161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3907A2-4910-49EB-BAAC-9954EFE96D5F}"/>
                  </a:ext>
                </a:extLst>
              </p:cNvPr>
              <p:cNvSpPr txBox="1"/>
              <p:nvPr/>
            </p:nvSpPr>
            <p:spPr>
              <a:xfrm>
                <a:off x="879058" y="4665794"/>
                <a:ext cx="309392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3907A2-4910-49EB-BAAC-9954EFE96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58" y="4665794"/>
                <a:ext cx="3093924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279174-5CBA-43ED-94C8-69C1B454CA9D}"/>
                  </a:ext>
                </a:extLst>
              </p:cNvPr>
              <p:cNvSpPr txBox="1"/>
              <p:nvPr/>
            </p:nvSpPr>
            <p:spPr>
              <a:xfrm>
                <a:off x="5735960" y="3518794"/>
                <a:ext cx="2664296" cy="7046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279174-5CBA-43ED-94C8-69C1B454C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3518794"/>
                <a:ext cx="2664296" cy="7046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713D72-B493-40FD-990F-0D8C7CF4D42D}"/>
                  </a:ext>
                </a:extLst>
              </p:cNvPr>
              <p:cNvSpPr txBox="1"/>
              <p:nvPr/>
            </p:nvSpPr>
            <p:spPr>
              <a:xfrm>
                <a:off x="8572066" y="3732634"/>
                <a:ext cx="1347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713D72-B493-40FD-990F-0D8C7CF4D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066" y="3732634"/>
                <a:ext cx="1347997" cy="276999"/>
              </a:xfrm>
              <a:prstGeom prst="rect">
                <a:avLst/>
              </a:prstGeom>
              <a:blipFill>
                <a:blip r:embed="rId7"/>
                <a:stretch>
                  <a:fillRect l="-1810" r="-1810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32FF857A-1979-4FAF-9CF1-8509782DFAE7}"/>
              </a:ext>
            </a:extLst>
          </p:cNvPr>
          <p:cNvCxnSpPr/>
          <p:nvPr/>
        </p:nvCxnSpPr>
        <p:spPr>
          <a:xfrm flipH="1">
            <a:off x="4859969" y="3789040"/>
            <a:ext cx="1115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F32CF97D-809D-44DB-AE98-DC855C749186}"/>
              </a:ext>
            </a:extLst>
          </p:cNvPr>
          <p:cNvCxnSpPr/>
          <p:nvPr/>
        </p:nvCxnSpPr>
        <p:spPr>
          <a:xfrm flipH="1">
            <a:off x="4488208" y="4971186"/>
            <a:ext cx="12477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2F1D27-A49F-4A0D-AB13-AA2BA914F08E}"/>
                  </a:ext>
                </a:extLst>
              </p:cNvPr>
              <p:cNvSpPr txBox="1"/>
              <p:nvPr/>
            </p:nvSpPr>
            <p:spPr>
              <a:xfrm>
                <a:off x="6204449" y="4741937"/>
                <a:ext cx="11045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𝑅𝑇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2F1D27-A49F-4A0D-AB13-AA2BA914F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49" y="4741937"/>
                <a:ext cx="1104533" cy="276999"/>
              </a:xfrm>
              <a:prstGeom prst="rect">
                <a:avLst/>
              </a:prstGeom>
              <a:blipFill>
                <a:blip r:embed="rId8"/>
                <a:stretch>
                  <a:fillRect l="-4972" r="-4420" b="-2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5D80E2F-F924-4F4C-8DEF-F45B546F6776}"/>
                  </a:ext>
                </a:extLst>
              </p:cNvPr>
              <p:cNvSpPr txBox="1"/>
              <p:nvPr/>
            </p:nvSpPr>
            <p:spPr>
              <a:xfrm>
                <a:off x="7856439" y="4741936"/>
                <a:ext cx="9957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𝑅𝑇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5D80E2F-F924-4F4C-8DEF-F45B546F6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439" y="4741936"/>
                <a:ext cx="995722" cy="276999"/>
              </a:xfrm>
              <a:prstGeom prst="rect">
                <a:avLst/>
              </a:prstGeom>
              <a:blipFill>
                <a:blip r:embed="rId9"/>
                <a:stretch>
                  <a:fillRect l="-3067" t="-2222" r="-7362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788588C-9CE0-4BA9-9B54-849D5A25B65A}"/>
              </a:ext>
            </a:extLst>
          </p:cNvPr>
          <p:cNvSpPr txBox="1"/>
          <p:nvPr/>
        </p:nvSpPr>
        <p:spPr>
          <a:xfrm>
            <a:off x="8852161" y="4665794"/>
            <a:ext cx="182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- скорость звука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B7FDA5-DF3F-4343-ABCD-C9EF0BB2C14B}"/>
                  </a:ext>
                </a:extLst>
              </p:cNvPr>
              <p:cNvSpPr txBox="1"/>
              <p:nvPr/>
            </p:nvSpPr>
            <p:spPr>
              <a:xfrm>
                <a:off x="10344472" y="3789040"/>
                <a:ext cx="109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B7FDA5-DF3F-4343-ABCD-C9EF0BB2C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472" y="3789040"/>
                <a:ext cx="10900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DD5BA14-C56F-4751-AC79-4F195C44FE8B}"/>
                  </a:ext>
                </a:extLst>
              </p:cNvPr>
              <p:cNvSpPr txBox="1"/>
              <p:nvPr/>
            </p:nvSpPr>
            <p:spPr>
              <a:xfrm>
                <a:off x="10398974" y="3588331"/>
                <a:ext cx="1414396" cy="565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DD5BA14-C56F-4751-AC79-4F195C44F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974" y="3588331"/>
                <a:ext cx="1414396" cy="5656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8BFFD01E-6158-43A2-9FFE-0F9BF06832F4}"/>
              </a:ext>
            </a:extLst>
          </p:cNvPr>
          <p:cNvSpPr txBox="1"/>
          <p:nvPr/>
        </p:nvSpPr>
        <p:spPr>
          <a:xfrm>
            <a:off x="10344708" y="4160155"/>
            <a:ext cx="1879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изотермический</a:t>
            </a:r>
          </a:p>
          <a:p>
            <a:pPr algn="ctr"/>
            <a:r>
              <a:rPr lang="ru-RU" dirty="0"/>
              <a:t> процесс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93D15B-B178-4DAF-8C6E-65C4D6FF4CFF}"/>
                  </a:ext>
                </a:extLst>
              </p:cNvPr>
              <p:cNvSpPr txBox="1"/>
              <p:nvPr/>
            </p:nvSpPr>
            <p:spPr>
              <a:xfrm>
                <a:off x="879058" y="5539033"/>
                <a:ext cx="309392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93D15B-B178-4DAF-8C6E-65C4D6FF4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58" y="5539033"/>
                <a:ext cx="3093924" cy="6223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1CE97D-C15B-487F-ABD5-B8018786622C}"/>
                  </a:ext>
                </a:extLst>
              </p:cNvPr>
              <p:cNvSpPr txBox="1"/>
              <p:nvPr/>
            </p:nvSpPr>
            <p:spPr>
              <a:xfrm>
                <a:off x="4549038" y="6120389"/>
                <a:ext cx="2519921" cy="567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1CE97D-C15B-487F-ABD5-B80187866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038" y="6120389"/>
                <a:ext cx="2519921" cy="5674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81603CD8-2CEF-40B8-9E61-AF5C255E4154}"/>
              </a:ext>
            </a:extLst>
          </p:cNvPr>
          <p:cNvSpPr txBox="1"/>
          <p:nvPr/>
        </p:nvSpPr>
        <p:spPr>
          <a:xfrm>
            <a:off x="7241561" y="6219454"/>
            <a:ext cx="2187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, где </a:t>
            </a:r>
            <a:r>
              <a:rPr lang="en-US" dirty="0"/>
              <a:t>M - </a:t>
            </a:r>
            <a:r>
              <a:rPr lang="ru-RU" dirty="0"/>
              <a:t>число Маха</a:t>
            </a:r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C12912E9-02A1-44C6-A6F4-ADDBBD15581A}"/>
              </a:ext>
            </a:extLst>
          </p:cNvPr>
          <p:cNvCxnSpPr/>
          <p:nvPr/>
        </p:nvCxnSpPr>
        <p:spPr>
          <a:xfrm flipH="1">
            <a:off x="5735960" y="5661248"/>
            <a:ext cx="907296" cy="55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AB3EBC-49A0-4D8B-BD26-1857A6A1BA48}"/>
                  </a:ext>
                </a:extLst>
              </p:cNvPr>
              <p:cNvSpPr txBox="1"/>
              <p:nvPr/>
            </p:nvSpPr>
            <p:spPr>
              <a:xfrm>
                <a:off x="6751354" y="5401186"/>
                <a:ext cx="37723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можно пренебречь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AB3EBC-49A0-4D8B-BD26-1857A6A1B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354" y="5401186"/>
                <a:ext cx="3772379" cy="369332"/>
              </a:xfrm>
              <a:prstGeom prst="rect">
                <a:avLst/>
              </a:prstGeom>
              <a:blipFill>
                <a:blip r:embed="rId14"/>
                <a:stretch>
                  <a:fillRect l="-1456" t="-8197" r="-809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01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BF15E3-C4FB-4F78-BE10-356D8098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Влияние шероховатости на падение давления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AA82C1-5BF0-44EA-83C5-E7AD32E9F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0530"/>
            <a:ext cx="12279811" cy="8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9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08F0D21-E9AA-43A4-B0AF-A7A37A9D9A78}"/>
              </a:ext>
            </a:extLst>
          </p:cNvPr>
          <p:cNvSpPr/>
          <p:nvPr/>
        </p:nvSpPr>
        <p:spPr>
          <a:xfrm>
            <a:off x="29344" y="1556792"/>
            <a:ext cx="12133312" cy="53285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21FDB-4287-4A08-972D-A723F7319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Влияние шероховатости на падение давления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9068CC-C973-4F60-9DC8-70F9E3EA7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4" y="1628523"/>
            <a:ext cx="9667056" cy="51979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BF4241-FA03-4B59-B613-3D289D2795E3}"/>
              </a:ext>
            </a:extLst>
          </p:cNvPr>
          <p:cNvSpPr txBox="1"/>
          <p:nvPr/>
        </p:nvSpPr>
        <p:spPr>
          <a:xfrm>
            <a:off x="8256240" y="3573016"/>
            <a:ext cx="5519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Re = 0,36; с повышенной вязкостью Re = 0,276</a:t>
            </a:r>
          </a:p>
          <a:p>
            <a:r>
              <a:rPr lang="ru-RU" sz="1400" dirty="0"/>
              <a:t>Повышенный коэффициент вязкости 1,31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23A3A-243E-40D9-BF49-D82AF283C6BB}"/>
              </a:ext>
            </a:extLst>
          </p:cNvPr>
          <p:cNvSpPr txBox="1"/>
          <p:nvPr/>
        </p:nvSpPr>
        <p:spPr>
          <a:xfrm>
            <a:off x="8328248" y="2381979"/>
            <a:ext cx="123636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ru-RU" sz="1200" dirty="0"/>
              <a:t>Гладкий</a:t>
            </a:r>
            <a:endParaRPr lang="en-US" sz="1200" dirty="0"/>
          </a:p>
          <a:p>
            <a:r>
              <a:rPr lang="ru-RU" sz="1200" dirty="0"/>
              <a:t>В фазе</a:t>
            </a:r>
          </a:p>
          <a:p>
            <a:r>
              <a:rPr lang="ru-RU" sz="1200" dirty="0"/>
              <a:t>Вне фазы</a:t>
            </a:r>
          </a:p>
          <a:p>
            <a:r>
              <a:rPr lang="ru-RU" sz="1200" dirty="0"/>
              <a:t>Гладкий (1,187)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EE104B-988F-46BD-AEF2-45E5E9C90549}"/>
              </a:ext>
            </a:extLst>
          </p:cNvPr>
          <p:cNvSpPr txBox="1"/>
          <p:nvPr/>
        </p:nvSpPr>
        <p:spPr>
          <a:xfrm>
            <a:off x="2567608" y="5301208"/>
            <a:ext cx="123636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ru-RU" sz="1200" dirty="0"/>
              <a:t>Гладкий</a:t>
            </a:r>
            <a:endParaRPr lang="en-US" sz="1200" dirty="0"/>
          </a:p>
          <a:p>
            <a:r>
              <a:rPr lang="ru-RU" sz="1200" dirty="0"/>
              <a:t>В фазе</a:t>
            </a:r>
          </a:p>
          <a:p>
            <a:r>
              <a:rPr lang="ru-RU" sz="1200" dirty="0"/>
              <a:t>Вне фазы</a:t>
            </a:r>
          </a:p>
          <a:p>
            <a:r>
              <a:rPr lang="ru-RU" sz="1200" dirty="0"/>
              <a:t>Гладкий (1,187)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91831-738D-4171-BA45-278FFC3E4B24}"/>
              </a:ext>
            </a:extLst>
          </p:cNvPr>
          <p:cNvSpPr txBox="1"/>
          <p:nvPr/>
        </p:nvSpPr>
        <p:spPr>
          <a:xfrm>
            <a:off x="911424" y="6516052"/>
            <a:ext cx="433181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расстояние по потоку</a:t>
            </a:r>
            <a:r>
              <a:rPr lang="en-US" dirty="0"/>
              <a:t> (</a:t>
            </a:r>
            <a:r>
              <a:rPr lang="ru-RU" dirty="0"/>
              <a:t>безразмерное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D7C66-70C9-4854-96DF-7CA8B1BACED6}"/>
              </a:ext>
            </a:extLst>
          </p:cNvPr>
          <p:cNvSpPr txBox="1"/>
          <p:nvPr/>
        </p:nvSpPr>
        <p:spPr>
          <a:xfrm>
            <a:off x="5591944" y="6516052"/>
            <a:ext cx="433181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расстояние по потоку</a:t>
            </a:r>
            <a:r>
              <a:rPr lang="en-US" dirty="0"/>
              <a:t> (</a:t>
            </a:r>
            <a:r>
              <a:rPr lang="ru-RU" dirty="0"/>
              <a:t>безразмерное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393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8E5BA-5295-4D64-AEE7-A2F983A3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Режимы переходного и свободномолекулярного течения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A98D41-AF3B-4774-8AFB-4332DA50D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</a:t>
            </a:r>
            <a:r>
              <a:rPr lang="en-US" dirty="0"/>
              <a:t>&gt;0.1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64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CE34D-E4A8-4FC7-8E3B-770B51EA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потока в канале для Kn&gt;0,1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90766-1BD1-4D16-A0F5-87AC487A1801}"/>
              </a:ext>
            </a:extLst>
          </p:cNvPr>
          <p:cNvSpPr txBox="1"/>
          <p:nvPr/>
        </p:nvSpPr>
        <p:spPr>
          <a:xfrm>
            <a:off x="4986" y="16094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Управляющие уравнения:</a:t>
            </a:r>
            <a:r>
              <a:rPr lang="ru-RU" dirty="0"/>
              <a:t> уравнения Бернетта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2A862-5A9E-4DC4-8A32-4DBA85E20773}"/>
              </a:ext>
            </a:extLst>
          </p:cNvPr>
          <p:cNvSpPr txBox="1"/>
          <p:nvPr/>
        </p:nvSpPr>
        <p:spPr>
          <a:xfrm>
            <a:off x="0" y="19981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Тензор напряжения</a:t>
            </a:r>
            <a:r>
              <a:rPr lang="en-US" b="1" dirty="0"/>
              <a:t>: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9663A-4686-4ADA-84DB-8792AA9A1303}"/>
                  </a:ext>
                </a:extLst>
              </p:cNvPr>
              <p:cNvSpPr txBox="1"/>
              <p:nvPr/>
            </p:nvSpPr>
            <p:spPr>
              <a:xfrm>
                <a:off x="-79729" y="2406166"/>
                <a:ext cx="12351458" cy="6416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𝐷𝑡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9663A-4686-4ADA-84DB-8792AA9A1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729" y="2406166"/>
                <a:ext cx="12351458" cy="6416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AB1B2B3-3E60-438F-8E71-7C096D1EB837}"/>
              </a:ext>
            </a:extLst>
          </p:cNvPr>
          <p:cNvSpPr txBox="1"/>
          <p:nvPr/>
        </p:nvSpPr>
        <p:spPr>
          <a:xfrm>
            <a:off x="6077" y="3086519"/>
            <a:ext cx="791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Где черта сверху определяет нерасходящийся симметричный тензор: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8F37BE-E19B-4330-90C5-E6E0556C4A73}"/>
                  </a:ext>
                </a:extLst>
              </p:cNvPr>
              <p:cNvSpPr txBox="1"/>
              <p:nvPr/>
            </p:nvSpPr>
            <p:spPr>
              <a:xfrm>
                <a:off x="263352" y="3645024"/>
                <a:ext cx="2310889" cy="534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𝑚𝑚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8F37BE-E19B-4330-90C5-E6E0556C4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645024"/>
                <a:ext cx="2310889" cy="53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49EEA4C-3F24-47CA-8FFF-2AF1AB574125}"/>
              </a:ext>
            </a:extLst>
          </p:cNvPr>
          <p:cNvSpPr txBox="1"/>
          <p:nvPr/>
        </p:nvSpPr>
        <p:spPr>
          <a:xfrm>
            <a:off x="119336" y="4437112"/>
            <a:ext cx="2214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Граничные условия: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5CAA66-09DF-44DB-8AFB-FDC6E15133DC}"/>
              </a:ext>
            </a:extLst>
          </p:cNvPr>
          <p:cNvSpPr txBox="1"/>
          <p:nvPr/>
        </p:nvSpPr>
        <p:spPr>
          <a:xfrm>
            <a:off x="263352" y="4837624"/>
            <a:ext cx="11925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Уравнения </a:t>
            </a:r>
            <a:r>
              <a:rPr lang="ru-RU" dirty="0" err="1"/>
              <a:t>Бьюмета</a:t>
            </a:r>
            <a:r>
              <a:rPr lang="ru-RU" dirty="0"/>
              <a:t> выводятся с помощью разложения Чепмена-</a:t>
            </a:r>
            <a:r>
              <a:rPr lang="ru-RU" dirty="0" err="1"/>
              <a:t>Энскога</a:t>
            </a:r>
            <a:r>
              <a:rPr lang="ru-RU" dirty="0"/>
              <a:t> второго порядка по Kn и требуют условий проскальзывания второго порядка.</a:t>
            </a:r>
          </a:p>
        </p:txBody>
      </p:sp>
    </p:spTree>
    <p:extLst>
      <p:ext uri="{BB962C8B-B14F-4D97-AF65-F5344CB8AC3E}">
        <p14:creationId xmlns:p14="http://schemas.microsoft.com/office/powerpoint/2010/main" val="137613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4E8F8-0056-43A5-85A8-6D058A8B9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Потоковая составляющая уравнения Бернетта до O(ε)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8646E5-6929-4262-A16B-2E04D1865DF7}"/>
                  </a:ext>
                </a:extLst>
              </p:cNvPr>
              <p:cNvSpPr txBox="1"/>
              <p:nvPr/>
            </p:nvSpPr>
            <p:spPr>
              <a:xfrm>
                <a:off x="550640" y="1675922"/>
                <a:ext cx="8281664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8646E5-6929-4262-A16B-2E04D1865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40" y="1675922"/>
                <a:ext cx="8281664" cy="6323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AF6FE9-88DA-4DBF-A3F4-ADE1CFC63FFF}"/>
                  </a:ext>
                </a:extLst>
              </p:cNvPr>
              <p:cNvSpPr txBox="1"/>
              <p:nvPr/>
            </p:nvSpPr>
            <p:spPr>
              <a:xfrm>
                <a:off x="550640" y="2416337"/>
                <a:ext cx="763516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7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7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6</m:t>
                                      </m:r>
                                    </m:den>
                                  </m:f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AF6FE9-88DA-4DBF-A3F4-ADE1CFC63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40" y="2416337"/>
                <a:ext cx="7635167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29455F-7F6B-47E1-BA95-2E32EC2AE699}"/>
                  </a:ext>
                </a:extLst>
              </p:cNvPr>
              <p:cNvSpPr txBox="1"/>
              <p:nvPr/>
            </p:nvSpPr>
            <p:spPr>
              <a:xfrm>
                <a:off x="550640" y="3146749"/>
                <a:ext cx="7390356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6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6</m:t>
                                      </m:r>
                                    </m:den>
                                  </m:f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6</m:t>
                                      </m:r>
                                    </m:den>
                                  </m:f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29455F-7F6B-47E1-BA95-2E32EC2AE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40" y="3146749"/>
                <a:ext cx="7390356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9EF332-97CC-45D1-98AF-C1ECC50E5ACA}"/>
                  </a:ext>
                </a:extLst>
              </p:cNvPr>
              <p:cNvSpPr txBox="1"/>
              <p:nvPr/>
            </p:nvSpPr>
            <p:spPr>
              <a:xfrm>
                <a:off x="550640" y="3835043"/>
                <a:ext cx="8633456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𝑈𝑈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𝑈𝑉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9EF332-97CC-45D1-98AF-C1ECC50E5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40" y="3835043"/>
                <a:ext cx="8633456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8C5A6C-B0B9-4C92-B34F-F56BA0AC850F}"/>
                  </a:ext>
                </a:extLst>
              </p:cNvPr>
              <p:cNvSpPr txBox="1"/>
              <p:nvPr/>
            </p:nvSpPr>
            <p:spPr>
              <a:xfrm>
                <a:off x="550640" y="4701370"/>
                <a:ext cx="7839133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7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6</m:t>
                                      </m:r>
                                    </m:den>
                                  </m:f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8C5A6C-B0B9-4C92-B34F-F56BA0AC8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40" y="4701370"/>
                <a:ext cx="7839133" cy="7250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6D76E43-2878-48A9-B4FB-9088C3F620B9}"/>
              </a:ext>
            </a:extLst>
          </p:cNvPr>
          <p:cNvSpPr txBox="1"/>
          <p:nvPr/>
        </p:nvSpPr>
        <p:spPr>
          <a:xfrm>
            <a:off x="5231904" y="58844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Максвелловская газовая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388437-BD4D-4B89-BBA1-72C85C23E06A}"/>
                  </a:ext>
                </a:extLst>
              </p:cNvPr>
              <p:cNvSpPr txBox="1"/>
              <p:nvPr/>
            </p:nvSpPr>
            <p:spPr>
              <a:xfrm>
                <a:off x="8900410" y="5816294"/>
                <a:ext cx="245753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,2, 8)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388437-BD4D-4B89-BBA1-72C85C23E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410" y="5816294"/>
                <a:ext cx="2457532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03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1883DF-C6DB-4C29-9E7C-C93F2CFE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Поперечная компонента уравнения Бернетта с точностью до O(ε)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CB5F3C-CCEC-4794-8C8A-5FC130766EC9}"/>
                  </a:ext>
                </a:extLst>
              </p:cNvPr>
              <p:cNvSpPr txBox="1"/>
              <p:nvPr/>
            </p:nvSpPr>
            <p:spPr>
              <a:xfrm>
                <a:off x="479376" y="1546234"/>
                <a:ext cx="4678140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𝛾𝜋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CB5F3C-CCEC-4794-8C8A-5FC130766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546234"/>
                <a:ext cx="4678140" cy="7250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95978E-1F4B-4E40-9F74-00D53F9C017C}"/>
                  </a:ext>
                </a:extLst>
              </p:cNvPr>
              <p:cNvSpPr txBox="1"/>
              <p:nvPr/>
            </p:nvSpPr>
            <p:spPr>
              <a:xfrm>
                <a:off x="479376" y="2392755"/>
                <a:ext cx="389734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ad>
                        <m:radPr>
                          <m:deg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95978E-1F4B-4E40-9F74-00D53F9C0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392755"/>
                <a:ext cx="3897349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A6BF2C-3E2B-4E22-85E7-55AB8D1EA5F7}"/>
                  </a:ext>
                </a:extLst>
              </p:cNvPr>
              <p:cNvSpPr txBox="1"/>
              <p:nvPr/>
            </p:nvSpPr>
            <p:spPr>
              <a:xfrm>
                <a:off x="263352" y="3170256"/>
                <a:ext cx="529196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A6BF2C-3E2B-4E22-85E7-55AB8D1EA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170256"/>
                <a:ext cx="529196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B7857A-BDFD-495E-B433-44CB0D36030F}"/>
                  </a:ext>
                </a:extLst>
              </p:cNvPr>
              <p:cNvSpPr txBox="1"/>
              <p:nvPr/>
            </p:nvSpPr>
            <p:spPr>
              <a:xfrm>
                <a:off x="263352" y="4016777"/>
                <a:ext cx="7480253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6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6</m:t>
                                      </m:r>
                                    </m:den>
                                  </m:f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B7857A-BDFD-495E-B433-44CB0D360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016777"/>
                <a:ext cx="7480253" cy="7250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C78417-37B9-484D-9419-2391E37DEF48}"/>
                  </a:ext>
                </a:extLst>
              </p:cNvPr>
              <p:cNvSpPr txBox="1"/>
              <p:nvPr/>
            </p:nvSpPr>
            <p:spPr>
              <a:xfrm>
                <a:off x="293960" y="5003572"/>
                <a:ext cx="3556165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C78417-37B9-484D-9419-2391E37DE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60" y="5003572"/>
                <a:ext cx="3556165" cy="7250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55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D0388D-E000-4D47-A9C8-70DE25E07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потока в канале для потоков Kn&gt;0,1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EBAF7F-51ED-41F1-93BD-0429FC5406DF}"/>
                  </a:ext>
                </a:extLst>
              </p:cNvPr>
              <p:cNvSpPr txBox="1"/>
              <p:nvPr/>
            </p:nvSpPr>
            <p:spPr>
              <a:xfrm>
                <a:off x="119336" y="1556792"/>
                <a:ext cx="544005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Анализ уравнений Бернетта для изотермического течения (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ru-RU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EBAF7F-51ED-41F1-93BD-0429FC540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556792"/>
                <a:ext cx="5440059" cy="646331"/>
              </a:xfrm>
              <a:prstGeom prst="rect">
                <a:avLst/>
              </a:prstGeom>
              <a:blipFill>
                <a:blip r:embed="rId2"/>
                <a:stretch>
                  <a:fillRect l="-1009" t="-471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79C2F97-27E6-431D-83D4-2FDE6084B17C}"/>
              </a:ext>
            </a:extLst>
          </p:cNvPr>
          <p:cNvSpPr/>
          <p:nvPr/>
        </p:nvSpPr>
        <p:spPr>
          <a:xfrm>
            <a:off x="5866441" y="1578626"/>
            <a:ext cx="5688632" cy="14401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94507A1-B42E-4114-A8A7-8E1467999268}"/>
              </a:ext>
            </a:extLst>
          </p:cNvPr>
          <p:cNvCxnSpPr>
            <a:stCxn id="4" idx="1"/>
          </p:cNvCxnSpPr>
          <p:nvPr/>
        </p:nvCxnSpPr>
        <p:spPr>
          <a:xfrm>
            <a:off x="5866441" y="1650634"/>
            <a:ext cx="0" cy="432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9143946-1566-40CB-A80C-02A345448C43}"/>
              </a:ext>
            </a:extLst>
          </p:cNvPr>
          <p:cNvCxnSpPr/>
          <p:nvPr/>
        </p:nvCxnSpPr>
        <p:spPr>
          <a:xfrm>
            <a:off x="11555073" y="1650634"/>
            <a:ext cx="0" cy="432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0F012933-278B-486B-B37B-DC9C615056AA}"/>
              </a:ext>
            </a:extLst>
          </p:cNvPr>
          <p:cNvCxnSpPr/>
          <p:nvPr/>
        </p:nvCxnSpPr>
        <p:spPr>
          <a:xfrm>
            <a:off x="5866441" y="2082682"/>
            <a:ext cx="56886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F004CD-3B6A-458B-94AF-5D96F34042A8}"/>
              </a:ext>
            </a:extLst>
          </p:cNvPr>
          <p:cNvSpPr txBox="1"/>
          <p:nvPr/>
        </p:nvSpPr>
        <p:spPr>
          <a:xfrm>
            <a:off x="8560716" y="17179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89232DF-1FCB-4E7D-99C3-30253D191A8B}"/>
              </a:ext>
            </a:extLst>
          </p:cNvPr>
          <p:cNvCxnSpPr>
            <a:cxnSpLocks/>
          </p:cNvCxnSpPr>
          <p:nvPr/>
        </p:nvCxnSpPr>
        <p:spPr>
          <a:xfrm>
            <a:off x="11555073" y="1578626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61F15417-3745-4653-81F1-A15D86A3A462}"/>
              </a:ext>
            </a:extLst>
          </p:cNvPr>
          <p:cNvCxnSpPr>
            <a:cxnSpLocks/>
          </p:cNvCxnSpPr>
          <p:nvPr/>
        </p:nvCxnSpPr>
        <p:spPr>
          <a:xfrm>
            <a:off x="11557727" y="1717996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4D8DB32-0B1C-46C2-B570-E7245BE3F4F0}"/>
              </a:ext>
            </a:extLst>
          </p:cNvPr>
          <p:cNvCxnSpPr/>
          <p:nvPr/>
        </p:nvCxnSpPr>
        <p:spPr>
          <a:xfrm>
            <a:off x="11771097" y="1362602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4BCBF33-9E91-4D77-B225-D19B123FA5A1}"/>
              </a:ext>
            </a:extLst>
          </p:cNvPr>
          <p:cNvCxnSpPr/>
          <p:nvPr/>
        </p:nvCxnSpPr>
        <p:spPr>
          <a:xfrm flipV="1">
            <a:off x="11771097" y="1717996"/>
            <a:ext cx="0" cy="29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F53678B-B7C9-4AE8-8F19-662BD63CCC44}"/>
              </a:ext>
            </a:extLst>
          </p:cNvPr>
          <p:cNvCxnSpPr/>
          <p:nvPr/>
        </p:nvCxnSpPr>
        <p:spPr>
          <a:xfrm flipV="1">
            <a:off x="11771097" y="1578626"/>
            <a:ext cx="0" cy="1393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702AB4-25AC-41B2-A977-7179CF9AC5C5}"/>
              </a:ext>
            </a:extLst>
          </p:cNvPr>
          <p:cNvSpPr txBox="1"/>
          <p:nvPr/>
        </p:nvSpPr>
        <p:spPr>
          <a:xfrm>
            <a:off x="11768443" y="167966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EFE3C6-840B-4746-9A9D-8CC92FA424E3}"/>
                  </a:ext>
                </a:extLst>
              </p:cNvPr>
              <p:cNvSpPr txBox="1"/>
              <p:nvPr/>
            </p:nvSpPr>
            <p:spPr>
              <a:xfrm>
                <a:off x="263352" y="2317992"/>
                <a:ext cx="4413709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EFE3C6-840B-4746-9A9D-8CC92FA42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2317992"/>
                <a:ext cx="4413709" cy="7250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4DA9B5-CC2F-497F-8880-1C72BBEA274C}"/>
                  </a:ext>
                </a:extLst>
              </p:cNvPr>
              <p:cNvSpPr txBox="1"/>
              <p:nvPr/>
            </p:nvSpPr>
            <p:spPr>
              <a:xfrm>
                <a:off x="242060" y="3284984"/>
                <a:ext cx="6614183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4DA9B5-CC2F-497F-8880-1C72BBEA2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60" y="3284984"/>
                <a:ext cx="6614183" cy="725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E3BD2E4-58BF-4DF6-959F-753ABCC59949}"/>
              </a:ext>
            </a:extLst>
          </p:cNvPr>
          <p:cNvSpPr txBox="1"/>
          <p:nvPr/>
        </p:nvSpPr>
        <p:spPr>
          <a:xfrm>
            <a:off x="119336" y="42360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Ранний переходный режим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EA193-4957-4AF8-B3E7-F0C67B24DC8B}"/>
                  </a:ext>
                </a:extLst>
              </p:cNvPr>
              <p:cNvSpPr txBox="1"/>
              <p:nvPr/>
            </p:nvSpPr>
            <p:spPr>
              <a:xfrm>
                <a:off x="885418" y="4687504"/>
                <a:ext cx="1085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CEA193-4957-4AF8-B3E7-F0C67B24D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18" y="4687504"/>
                <a:ext cx="1085425" cy="276999"/>
              </a:xfrm>
              <a:prstGeom prst="rect">
                <a:avLst/>
              </a:prstGeom>
              <a:blipFill>
                <a:blip r:embed="rId5"/>
                <a:stretch>
                  <a:fillRect l="-4494" r="-5056" b="-1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9EED254-447B-4C24-9D46-B6F78FF7BCF6}"/>
              </a:ext>
            </a:extLst>
          </p:cNvPr>
          <p:cNvSpPr txBox="1"/>
          <p:nvPr/>
        </p:nvSpPr>
        <p:spPr>
          <a:xfrm>
            <a:off x="242060" y="464675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Если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8B64C7-A7A5-44D4-A0CB-10D5E7002E68}"/>
              </a:ext>
            </a:extLst>
          </p:cNvPr>
          <p:cNvSpPr txBox="1"/>
          <p:nvPr/>
        </p:nvSpPr>
        <p:spPr>
          <a:xfrm>
            <a:off x="2002858" y="46467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520F74-40F5-4A0C-9FF4-E27DCFF1DC15}"/>
                  </a:ext>
                </a:extLst>
              </p:cNvPr>
              <p:cNvSpPr txBox="1"/>
              <p:nvPr/>
            </p:nvSpPr>
            <p:spPr>
              <a:xfrm>
                <a:off x="2339773" y="4683187"/>
                <a:ext cx="999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520F74-40F5-4A0C-9FF4-E27DCFF1D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73" y="4683187"/>
                <a:ext cx="999184" cy="276999"/>
              </a:xfrm>
              <a:prstGeom prst="rect">
                <a:avLst/>
              </a:prstGeom>
              <a:blipFill>
                <a:blip r:embed="rId6"/>
                <a:stretch>
                  <a:fillRect l="-5488" r="-4878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4ED2FB42-8879-4AAC-B8B3-A5C0FDC93264}"/>
              </a:ext>
            </a:extLst>
          </p:cNvPr>
          <p:cNvSpPr txBox="1"/>
          <p:nvPr/>
        </p:nvSpPr>
        <p:spPr>
          <a:xfrm>
            <a:off x="3594311" y="4637020"/>
            <a:ext cx="8383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Таким образом, уравнение Бернетта для импульса x сводится к уравнению Н.С.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AC9518-5059-4141-9EA8-B270FC27E614}"/>
                  </a:ext>
                </a:extLst>
              </p:cNvPr>
              <p:cNvSpPr txBox="1"/>
              <p:nvPr/>
            </p:nvSpPr>
            <p:spPr>
              <a:xfrm>
                <a:off x="282922" y="5224494"/>
                <a:ext cx="943143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AC9518-5059-4141-9EA8-B270FC27E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22" y="5224494"/>
                <a:ext cx="943143" cy="298928"/>
              </a:xfrm>
              <a:prstGeom prst="rect">
                <a:avLst/>
              </a:prstGeom>
              <a:blipFill>
                <a:blip r:embed="rId7"/>
                <a:stretch>
                  <a:fillRect l="-5161" r="-1935" b="-204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C4D08C-F0F2-4EDC-BDBE-7F0D5D32F7E0}"/>
                  </a:ext>
                </a:extLst>
              </p:cNvPr>
              <p:cNvSpPr txBox="1"/>
              <p:nvPr/>
            </p:nvSpPr>
            <p:spPr>
              <a:xfrm>
                <a:off x="282922" y="5731828"/>
                <a:ext cx="312816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C4D08C-F0F2-4EDC-BDBE-7F0D5D32F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22" y="5731828"/>
                <a:ext cx="3128164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2B15755-1C60-40F0-A134-4E5DF494B334}"/>
              </a:ext>
            </a:extLst>
          </p:cNvPr>
          <p:cNvSpPr txBox="1"/>
          <p:nvPr/>
        </p:nvSpPr>
        <p:spPr>
          <a:xfrm>
            <a:off x="3628805" y="5758952"/>
            <a:ext cx="8314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Импульс поперечного потока показывает, что градиент давления в этом направлении уравновешивается нормальными напряжениями Бернетта.</a:t>
            </a:r>
          </a:p>
        </p:txBody>
      </p:sp>
    </p:spTree>
    <p:extLst>
      <p:ext uri="{BB962C8B-B14F-4D97-AF65-F5344CB8AC3E}">
        <p14:creationId xmlns:p14="http://schemas.microsoft.com/office/powerpoint/2010/main" val="109246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73CE77-AC3E-4A2E-AB77-3CBB368D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Унифицированная модель потока для </a:t>
            </a:r>
            <a:r>
              <a:rPr lang="ru-RU" dirty="0" err="1"/>
              <a:t>микропотоков</a:t>
            </a:r>
            <a:r>
              <a:rPr lang="ru-RU" dirty="0"/>
              <a:t> газа под давлением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E06B3B-4836-4EE7-A8E9-EF7C1EF1FB0D}"/>
              </a:ext>
            </a:extLst>
          </p:cNvPr>
          <p:cNvSpPr txBox="1"/>
          <p:nvPr/>
        </p:nvSpPr>
        <p:spPr>
          <a:xfrm>
            <a:off x="191344" y="1556792"/>
            <a:ext cx="11665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Из DSMC</a:t>
            </a:r>
            <a:r>
              <a:rPr lang="en-US" dirty="0"/>
              <a:t>(Direct Simulation Monte Carlo)</a:t>
            </a:r>
            <a:r>
              <a:rPr lang="ru-RU" dirty="0"/>
              <a:t> и LB видно, что профили скорости остаются приблизительно параболическими.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FCF180-118F-4453-A2E5-6CD0FCBB2309}"/>
                  </a:ext>
                </a:extLst>
              </p:cNvPr>
              <p:cNvSpPr txBox="1"/>
              <p:nvPr/>
            </p:nvSpPr>
            <p:spPr>
              <a:xfrm>
                <a:off x="335360" y="2276872"/>
                <a:ext cx="4643707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FCF180-118F-4453-A2E5-6CD0FCBB2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276872"/>
                <a:ext cx="4643707" cy="6163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B64E8A-7BCD-4217-8CEE-0E8E73F70548}"/>
                  </a:ext>
                </a:extLst>
              </p:cNvPr>
              <p:cNvSpPr txBox="1"/>
              <p:nvPr/>
            </p:nvSpPr>
            <p:spPr>
              <a:xfrm>
                <a:off x="5375920" y="2400399"/>
                <a:ext cx="6212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параболический профиль,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ru-RU" dirty="0"/>
                  <a:t> - скорость проскальзывания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B64E8A-7BCD-4217-8CEE-0E8E73F70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2400399"/>
                <a:ext cx="6212598" cy="369332"/>
              </a:xfrm>
              <a:prstGeom prst="rect">
                <a:avLst/>
              </a:prstGeom>
              <a:blipFill>
                <a:blip r:embed="rId3"/>
                <a:stretch>
                  <a:fillRect l="-883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D4D757-CFA0-4E03-B13A-EE7E4F1F3F8B}"/>
                  </a:ext>
                </a:extLst>
              </p:cNvPr>
              <p:cNvSpPr txBox="1"/>
              <p:nvPr/>
            </p:nvSpPr>
            <p:spPr>
              <a:xfrm>
                <a:off x="335360" y="3140968"/>
                <a:ext cx="2707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Предполагая, 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D4D757-CFA0-4E03-B13A-EE7E4F1F3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140968"/>
                <a:ext cx="2707536" cy="369332"/>
              </a:xfrm>
              <a:prstGeom prst="rect">
                <a:avLst/>
              </a:prstGeom>
              <a:blipFill>
                <a:blip r:embed="rId4"/>
                <a:stretch>
                  <a:fillRect l="-1802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A96D1A-4A31-4764-BE63-A62603B73659}"/>
                  </a:ext>
                </a:extLst>
              </p:cNvPr>
              <p:cNvSpPr txBox="1"/>
              <p:nvPr/>
            </p:nvSpPr>
            <p:spPr>
              <a:xfrm>
                <a:off x="355080" y="3778969"/>
                <a:ext cx="6045886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𝑏𝐾𝑛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A96D1A-4A31-4764-BE63-A62603B73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80" y="3778969"/>
                <a:ext cx="6045886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13C8400-4779-43F7-B776-B4F47CE78051}"/>
              </a:ext>
            </a:extLst>
          </p:cNvPr>
          <p:cNvSpPr txBox="1"/>
          <p:nvPr/>
        </p:nvSpPr>
        <p:spPr>
          <a:xfrm>
            <a:off x="7032104" y="3903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Регулярная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52AF5D-1021-4671-83BE-3379149DA29F}"/>
                  </a:ext>
                </a:extLst>
              </p:cNvPr>
              <p:cNvSpPr txBox="1"/>
              <p:nvPr/>
            </p:nvSpPr>
            <p:spPr>
              <a:xfrm>
                <a:off x="355080" y="4778671"/>
                <a:ext cx="485915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𝑏𝐾𝑛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52AF5D-1021-4671-83BE-3379149DA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80" y="4778671"/>
                <a:ext cx="4859151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1CCBCD4-E53F-44F2-A9F0-12C9ADDD5C62}"/>
              </a:ext>
            </a:extLst>
          </p:cNvPr>
          <p:cNvSpPr txBox="1"/>
          <p:nvPr/>
        </p:nvSpPr>
        <p:spPr>
          <a:xfrm>
            <a:off x="5626100" y="4931876"/>
            <a:ext cx="656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Средняя скорость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BEBD7D-7CC7-48C4-80AD-42C0D1149E63}"/>
                  </a:ext>
                </a:extLst>
              </p:cNvPr>
              <p:cNvSpPr txBox="1"/>
              <p:nvPr/>
            </p:nvSpPr>
            <p:spPr>
              <a:xfrm>
                <a:off x="364704" y="5778373"/>
                <a:ext cx="4722190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𝑏𝐾𝑛</m:t>
                                  </m:r>
                                </m:den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𝑏𝐾𝑛</m:t>
                                  </m:r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BEBD7D-7CC7-48C4-80AD-42C0D1149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4" y="5778373"/>
                <a:ext cx="4722190" cy="10204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835A4D9-453A-4C30-A655-A223D71575C7}"/>
              </a:ext>
            </a:extLst>
          </p:cNvPr>
          <p:cNvSpPr txBox="1"/>
          <p:nvPr/>
        </p:nvSpPr>
        <p:spPr>
          <a:xfrm>
            <a:off x="5618336" y="6103943"/>
            <a:ext cx="656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Нормализованная скорость</a:t>
            </a:r>
          </a:p>
        </p:txBody>
      </p:sp>
    </p:spTree>
    <p:extLst>
      <p:ext uri="{BB962C8B-B14F-4D97-AF65-F5344CB8AC3E}">
        <p14:creationId xmlns:p14="http://schemas.microsoft.com/office/powerpoint/2010/main" val="335297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650F7-A9DD-4B2F-9B0F-2388CB52F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Переходные и свободномолекулярные режимы течения с помощью прямого моделирования методом Монте-Карло (DSMC)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2AF276-339F-4312-A634-1558455B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628800"/>
            <a:ext cx="5472608" cy="5168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5CB8C2-97BC-4200-8F0C-AA33393354F5}"/>
                  </a:ext>
                </a:extLst>
              </p:cNvPr>
              <p:cNvSpPr txBox="1"/>
              <p:nvPr/>
            </p:nvSpPr>
            <p:spPr>
              <a:xfrm>
                <a:off x="6744072" y="4005064"/>
                <a:ext cx="3857594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𝑏𝐾𝑛</m:t>
                                  </m:r>
                                </m:den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𝐾𝑛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𝑏𝐾𝑛</m:t>
                                  </m:r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5CB8C2-97BC-4200-8F0C-AA3339335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4005064"/>
                <a:ext cx="3857594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4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53F5B8-2AD9-4A36-A270-C739BB61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Переходные и свободномолекулярные режимы течения с помощью прямого моделирования методом Монте-Карло (DSMC)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7AB25F-6D24-4C8E-B647-48A2592F0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599126"/>
            <a:ext cx="5040560" cy="5176546"/>
          </a:xfrm>
          <a:prstGeom prst="rect">
            <a:avLst/>
          </a:prstGeom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8A8F54C9-6C12-4C9D-BB00-1178672F53B7}"/>
              </a:ext>
            </a:extLst>
          </p:cNvPr>
          <p:cNvSpPr/>
          <p:nvPr/>
        </p:nvSpPr>
        <p:spPr>
          <a:xfrm>
            <a:off x="2711624" y="2316168"/>
            <a:ext cx="2088232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84425-12F3-4629-B630-946FB8DA7718}"/>
              </a:ext>
            </a:extLst>
          </p:cNvPr>
          <p:cNvSpPr txBox="1"/>
          <p:nvPr/>
        </p:nvSpPr>
        <p:spPr>
          <a:xfrm>
            <a:off x="2771676" y="2298358"/>
            <a:ext cx="224420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sz="1600" dirty="0"/>
              <a:t>Центральная скорость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9F4C7A8-833B-4F36-B67F-67FD3FAEA50E}"/>
              </a:ext>
            </a:extLst>
          </p:cNvPr>
          <p:cNvSpPr/>
          <p:nvPr/>
        </p:nvSpPr>
        <p:spPr>
          <a:xfrm>
            <a:off x="3240212" y="4277932"/>
            <a:ext cx="1559644" cy="36003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BB0431-BA1A-4B1F-A6ED-A034A21B9331}"/>
              </a:ext>
            </a:extLst>
          </p:cNvPr>
          <p:cNvSpPr txBox="1"/>
          <p:nvPr/>
        </p:nvSpPr>
        <p:spPr>
          <a:xfrm>
            <a:off x="2999656" y="4387386"/>
            <a:ext cx="2160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Скорость скольжения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945337-674F-4E58-AC07-263D5543E2D4}"/>
              </a:ext>
            </a:extLst>
          </p:cNvPr>
          <p:cNvSpPr txBox="1"/>
          <p:nvPr/>
        </p:nvSpPr>
        <p:spPr>
          <a:xfrm>
            <a:off x="5735960" y="198275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20 различных прогонов DSMC,</a:t>
            </a:r>
          </a:p>
          <a:p>
            <a:r>
              <a:rPr lang="ru-RU" dirty="0"/>
              <a:t>15 для N2 (двухатомный)</a:t>
            </a:r>
          </a:p>
          <a:p>
            <a:r>
              <a:rPr lang="ru-RU" dirty="0"/>
              <a:t>5 для </a:t>
            </a:r>
            <a:r>
              <a:rPr lang="ru-RU" dirty="0" err="1"/>
              <a:t>He</a:t>
            </a:r>
            <a:r>
              <a:rPr lang="ru-RU" dirty="0"/>
              <a:t> (одноатомный)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C54929-1811-4568-8586-B7200CF206D7}"/>
                  </a:ext>
                </a:extLst>
              </p:cNvPr>
              <p:cNvSpPr txBox="1"/>
              <p:nvPr/>
            </p:nvSpPr>
            <p:spPr>
              <a:xfrm>
                <a:off x="6240016" y="3677163"/>
                <a:ext cx="3857594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𝑏𝐾𝑛</m:t>
                                  </m:r>
                                </m:den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𝐾𝑛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𝑏𝐾𝑛</m:t>
                                  </m:r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C54929-1811-4568-8586-B7200CF20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3677163"/>
                <a:ext cx="3857594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33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B90BF0-29D4-4AB5-BEDF-EE090401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1-</a:t>
            </a:r>
            <a:r>
              <a:rPr lang="en-US" dirty="0"/>
              <a:t>D </a:t>
            </a:r>
            <a:r>
              <a:rPr lang="ru-RU" dirty="0"/>
              <a:t>анализ </a:t>
            </a:r>
            <a:r>
              <a:rPr lang="ru-RU" dirty="0" err="1"/>
              <a:t>микропотоков</a:t>
            </a:r>
            <a:r>
              <a:rPr lang="ru-RU" dirty="0"/>
              <a:t> под давлением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9B1E62-C179-4491-B922-BDB6AA74B496}"/>
                  </a:ext>
                </a:extLst>
              </p:cNvPr>
              <p:cNvSpPr txBox="1"/>
              <p:nvPr/>
            </p:nvSpPr>
            <p:spPr>
              <a:xfrm>
                <a:off x="4836039" y="1772816"/>
                <a:ext cx="2519921" cy="567463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9B1E62-C179-4491-B922-BDB6AA74B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039" y="1772816"/>
                <a:ext cx="2519921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2B4F04-DC50-492D-AA6E-7DC3F31B941B}"/>
                  </a:ext>
                </a:extLst>
              </p:cNvPr>
              <p:cNvSpPr txBox="1"/>
              <p:nvPr/>
            </p:nvSpPr>
            <p:spPr>
              <a:xfrm>
                <a:off x="238672" y="2564904"/>
                <a:ext cx="11953328" cy="762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В микроканалах с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ru-RU" dirty="0"/>
                  <a:t> могут поддерживаться относительно большие перепады давления для потоков с малым числом Маха.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2B4F04-DC50-492D-AA6E-7DC3F31B9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72" y="2564904"/>
                <a:ext cx="11953328" cy="762645"/>
              </a:xfrm>
              <a:prstGeom prst="rect">
                <a:avLst/>
              </a:prstGeom>
              <a:blipFill>
                <a:blip r:embed="rId3"/>
                <a:stretch>
                  <a:fillRect l="-408" b="-1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038D6B5-09A3-4BB5-9C60-A6A808B6D89D}"/>
              </a:ext>
            </a:extLst>
          </p:cNvPr>
          <p:cNvSpPr txBox="1"/>
          <p:nvPr/>
        </p:nvSpPr>
        <p:spPr>
          <a:xfrm>
            <a:off x="238672" y="3429000"/>
            <a:ext cx="11714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Поскольку число Маха в </a:t>
            </a:r>
            <a:r>
              <a:rPr lang="ru-RU" dirty="0" err="1"/>
              <a:t>микротечениях</a:t>
            </a:r>
            <a:r>
              <a:rPr lang="ru-RU" dirty="0"/>
              <a:t> обычно мало, инерционные эффекты малы. Таким образом, мы ожидаем, что полуаналитические формулы, основанные на уравновешивании перепада давления и сопротивления стенок канала, будут работать достаточно хорошо</a:t>
            </a:r>
            <a:r>
              <a:rPr lang="en-US" dirty="0"/>
              <a:t> (</a:t>
            </a:r>
            <a:r>
              <a:rPr lang="ru-RU" dirty="0"/>
              <a:t>за исключением форсунок</a:t>
            </a:r>
            <a:r>
              <a:rPr lang="en-US" dirty="0"/>
              <a:t>)</a:t>
            </a:r>
            <a:r>
              <a:rPr lang="ru-RU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3A12ED-619B-41C2-A5AA-06B0A5366FA0}"/>
                  </a:ext>
                </a:extLst>
              </p:cNvPr>
              <p:cNvSpPr txBox="1"/>
              <p:nvPr/>
            </p:nvSpPr>
            <p:spPr>
              <a:xfrm>
                <a:off x="238672" y="4485890"/>
                <a:ext cx="11953328" cy="810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Если член диффузии упрощается путем аппроксимации напряжения сдвига стенки как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ru-RU" dirty="0"/>
                  <a:t> и признания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dirty="0"/>
                  <a:t>,  получаем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3A12ED-619B-41C2-A5AA-06B0A5366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72" y="4485890"/>
                <a:ext cx="11953328" cy="810671"/>
              </a:xfrm>
              <a:prstGeom prst="rect">
                <a:avLst/>
              </a:prstGeom>
              <a:blipFill>
                <a:blip r:embed="rId4"/>
                <a:stretch>
                  <a:fillRect l="-408" b="-112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8D6A9A-BD8F-4DEA-8533-E4F34CFE37BC}"/>
                  </a:ext>
                </a:extLst>
              </p:cNvPr>
              <p:cNvSpPr txBox="1"/>
              <p:nvPr/>
            </p:nvSpPr>
            <p:spPr>
              <a:xfrm>
                <a:off x="4666418" y="5279074"/>
                <a:ext cx="3097836" cy="567463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8D6A9A-BD8F-4DEA-8533-E4F34CFE3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418" y="5279074"/>
                <a:ext cx="3097836" cy="5674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CD0C36B-76D8-4AE3-9135-C672E42EE2F2}"/>
              </a:ext>
            </a:extLst>
          </p:cNvPr>
          <p:cNvSpPr txBox="1"/>
          <p:nvPr/>
        </p:nvSpPr>
        <p:spPr>
          <a:xfrm>
            <a:off x="335360" y="6096678"/>
            <a:ext cx="1161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это указывает на относительную важность эффектов сжимаемости в режиме скользящего течения.</a:t>
            </a:r>
          </a:p>
        </p:txBody>
      </p:sp>
    </p:spTree>
    <p:extLst>
      <p:ext uri="{BB962C8B-B14F-4D97-AF65-F5344CB8AC3E}">
        <p14:creationId xmlns:p14="http://schemas.microsoft.com/office/powerpoint/2010/main" val="28746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B8A612-6886-4B4F-A6AE-AA970CCA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Моделирование расхода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6FFAA-91E6-4163-BD6B-234A445BCD31}"/>
              </a:ext>
            </a:extLst>
          </p:cNvPr>
          <p:cNvSpPr txBox="1"/>
          <p:nvPr/>
        </p:nvSpPr>
        <p:spPr>
          <a:xfrm>
            <a:off x="5623148" y="1585764"/>
            <a:ext cx="2759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Объемный расход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5E358F-3122-42AE-8590-0DD8933B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556792"/>
            <a:ext cx="5472608" cy="5229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5B3C23-CDA2-4B2D-8870-6579A6182266}"/>
                  </a:ext>
                </a:extLst>
              </p:cNvPr>
              <p:cNvSpPr txBox="1"/>
              <p:nvPr/>
            </p:nvSpPr>
            <p:spPr>
              <a:xfrm>
                <a:off x="6168008" y="1921312"/>
                <a:ext cx="194938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5B3C23-CDA2-4B2D-8870-6579A6182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008" y="1921312"/>
                <a:ext cx="1949380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1A5E8C5-8195-49C0-9AC8-EACA3029E6E9}"/>
              </a:ext>
            </a:extLst>
          </p:cNvPr>
          <p:cNvSpPr txBox="1"/>
          <p:nvPr/>
        </p:nvSpPr>
        <p:spPr>
          <a:xfrm>
            <a:off x="5591944" y="255623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Для канала высотой </a:t>
            </a:r>
            <a:r>
              <a:rPr lang="ru-RU" i="1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dirty="0">
                <a:ea typeface="Cambria Math" panose="02040503050406030204" pitchFamily="18" charset="0"/>
              </a:rPr>
              <a:t>используя </a:t>
            </a:r>
            <a:r>
              <a:rPr lang="ru-RU" dirty="0" err="1">
                <a:ea typeface="Cambria Math" panose="02040503050406030204" pitchFamily="18" charset="0"/>
              </a:rPr>
              <a:t>ур</a:t>
            </a:r>
            <a:r>
              <a:rPr lang="ru-RU" dirty="0">
                <a:ea typeface="Cambria Math" panose="02040503050406030204" pitchFamily="18" charset="0"/>
              </a:rPr>
              <a:t>-е Навье-Стокса без проскальзывания: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82D42-8492-43C1-8E04-B9813BD1B1A1}"/>
                  </a:ext>
                </a:extLst>
              </p:cNvPr>
              <p:cNvSpPr txBox="1"/>
              <p:nvPr/>
            </p:nvSpPr>
            <p:spPr>
              <a:xfrm>
                <a:off x="5879976" y="3350156"/>
                <a:ext cx="3384376" cy="610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𝑏𝐾𝑛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82D42-8492-43C1-8E04-B9813BD1B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3350156"/>
                <a:ext cx="3384376" cy="610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877BDD0-3C8D-4806-AC97-B4F9D9804020}"/>
              </a:ext>
            </a:extLst>
          </p:cNvPr>
          <p:cNvSpPr txBox="1"/>
          <p:nvPr/>
        </p:nvSpPr>
        <p:spPr>
          <a:xfrm>
            <a:off x="5637584" y="41082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Для разрежения будет правильно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886DF4-608A-4C22-A0CE-415F33312CB9}"/>
                  </a:ext>
                </a:extLst>
              </p:cNvPr>
              <p:cNvSpPr txBox="1"/>
              <p:nvPr/>
            </p:nvSpPr>
            <p:spPr>
              <a:xfrm>
                <a:off x="5589736" y="4561158"/>
                <a:ext cx="4824536" cy="610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𝑏𝐾𝑛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886DF4-608A-4C22-A0CE-415F33312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736" y="4561158"/>
                <a:ext cx="4824536" cy="610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BFA1E26-7352-4FE6-A227-1290DC2A0A3B}"/>
              </a:ext>
            </a:extLst>
          </p:cNvPr>
          <p:cNvSpPr txBox="1"/>
          <p:nvPr/>
        </p:nvSpPr>
        <p:spPr>
          <a:xfrm>
            <a:off x="9199636" y="5198687"/>
            <a:ext cx="2873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Коэффициент разрежения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FED1E417-D91F-448D-B1A6-BA9AD45DFAC3}"/>
              </a:ext>
            </a:extLst>
          </p:cNvPr>
          <p:cNvCxnSpPr/>
          <p:nvPr/>
        </p:nvCxnSpPr>
        <p:spPr>
          <a:xfrm flipH="1" flipV="1">
            <a:off x="9336360" y="5085184"/>
            <a:ext cx="648072" cy="113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FBCB83-D40D-4A75-A209-43CB8E926353}"/>
              </a:ext>
            </a:extLst>
          </p:cNvPr>
          <p:cNvSpPr txBox="1"/>
          <p:nvPr/>
        </p:nvSpPr>
        <p:spPr>
          <a:xfrm>
            <a:off x="5652020" y="6113999"/>
            <a:ext cx="6539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Скорость потока сплошной среды и свободномолекулярного потока линейно зависит от </a:t>
            </a:r>
            <a:r>
              <a:rPr lang="ru-RU" dirty="0" err="1"/>
              <a:t>dP</a:t>
            </a:r>
            <a:r>
              <a:rPr lang="ru-RU" dirty="0"/>
              <a:t>/</a:t>
            </a:r>
            <a:r>
              <a:rPr lang="ru-RU" dirty="0" err="1"/>
              <a:t>dx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535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9E5CB-4539-4E6C-8A0A-50D5EF7EE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Коэффициент разрежения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DEEC55-AE30-4330-95F8-B8F41699E6AA}"/>
              </a:ext>
            </a:extLst>
          </p:cNvPr>
          <p:cNvSpPr txBox="1"/>
          <p:nvPr/>
        </p:nvSpPr>
        <p:spPr>
          <a:xfrm>
            <a:off x="263352" y="1772816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Физическое значение: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6BB905-5573-42D7-8575-3B8D50BB2EAB}"/>
              </a:ext>
            </a:extLst>
          </p:cNvPr>
          <p:cNvSpPr txBox="1"/>
          <p:nvPr/>
        </p:nvSpPr>
        <p:spPr>
          <a:xfrm>
            <a:off x="2975992" y="1772816"/>
            <a:ext cx="8952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Переключение характеристической длины в определении кажущегося коэффициента диффузии.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671A6-9101-41B0-B63B-FCE7A7713EED}"/>
              </a:ext>
            </a:extLst>
          </p:cNvPr>
          <p:cNvSpPr txBox="1"/>
          <p:nvPr/>
        </p:nvSpPr>
        <p:spPr>
          <a:xfrm>
            <a:off x="283444" y="2582514"/>
            <a:ext cx="2479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Абсолютная вязкость</a:t>
            </a:r>
            <a:r>
              <a:rPr lang="en-US" dirty="0"/>
              <a:t>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721D58-5FCC-401A-A773-3C93976CC315}"/>
                  </a:ext>
                </a:extLst>
              </p:cNvPr>
              <p:cNvSpPr txBox="1"/>
              <p:nvPr/>
            </p:nvSpPr>
            <p:spPr>
              <a:xfrm>
                <a:off x="2955032" y="2582514"/>
                <a:ext cx="9756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𝜌𝜆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721D58-5FCC-401A-A773-3C93976CC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032" y="2582514"/>
                <a:ext cx="975652" cy="276999"/>
              </a:xfrm>
              <a:prstGeom prst="rect">
                <a:avLst/>
              </a:prstGeom>
              <a:blipFill>
                <a:blip r:embed="rId2"/>
                <a:stretch>
                  <a:fillRect l="-5625" t="-2222" r="-33125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CFCB83-E0E2-41AC-AFBE-E7E284DF6013}"/>
                  </a:ext>
                </a:extLst>
              </p:cNvPr>
              <p:cNvSpPr txBox="1"/>
              <p:nvPr/>
            </p:nvSpPr>
            <p:spPr>
              <a:xfrm>
                <a:off x="4122962" y="2582514"/>
                <a:ext cx="818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CFCB83-E0E2-41AC-AFBE-E7E284DF6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962" y="2582514"/>
                <a:ext cx="818301" cy="276999"/>
              </a:xfrm>
              <a:prstGeom prst="rect">
                <a:avLst/>
              </a:prstGeom>
              <a:blipFill>
                <a:blip r:embed="rId3"/>
                <a:stretch>
                  <a:fillRect l="-5926" r="-5926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84B1234-387C-4C69-B5CE-E0FC3EC4DCD1}"/>
              </a:ext>
            </a:extLst>
          </p:cNvPr>
          <p:cNvSpPr txBox="1"/>
          <p:nvPr/>
        </p:nvSpPr>
        <p:spPr>
          <a:xfrm>
            <a:off x="3930684" y="29518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Средняя тепловая скорость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D2540F9-C021-4989-901A-D0FABAB5B273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3791744" y="2859513"/>
            <a:ext cx="138940" cy="276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5495601-D8C6-4EEC-B3DD-931361C9F3EA}"/>
              </a:ext>
            </a:extLst>
          </p:cNvPr>
          <p:cNvCxnSpPr/>
          <p:nvPr/>
        </p:nvCxnSpPr>
        <p:spPr>
          <a:xfrm>
            <a:off x="8472264" y="2419147"/>
            <a:ext cx="1944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C60039A1-F78F-454B-9CEA-029BCC89FBE2}"/>
              </a:ext>
            </a:extLst>
          </p:cNvPr>
          <p:cNvCxnSpPr/>
          <p:nvPr/>
        </p:nvCxnSpPr>
        <p:spPr>
          <a:xfrm>
            <a:off x="8472264" y="3136512"/>
            <a:ext cx="19442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B397354-B56F-4C70-8098-BF4BE195C73A}"/>
              </a:ext>
            </a:extLst>
          </p:cNvPr>
          <p:cNvCxnSpPr/>
          <p:nvPr/>
        </p:nvCxnSpPr>
        <p:spPr>
          <a:xfrm flipV="1">
            <a:off x="9768408" y="2419147"/>
            <a:ext cx="0" cy="7173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9F8F1C-499E-4A76-B832-31DDF36A9A28}"/>
                  </a:ext>
                </a:extLst>
              </p:cNvPr>
              <p:cNvSpPr txBox="1"/>
              <p:nvPr/>
            </p:nvSpPr>
            <p:spPr>
              <a:xfrm>
                <a:off x="9836760" y="2603813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9F8F1C-499E-4A76-B832-31DDF36A9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760" y="2603813"/>
                <a:ext cx="189924" cy="276999"/>
              </a:xfrm>
              <a:prstGeom prst="rect">
                <a:avLst/>
              </a:prstGeom>
              <a:blipFill>
                <a:blip r:embed="rId4"/>
                <a:stretch>
                  <a:fillRect l="-29032" r="-29032" b="-8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19">
            <a:extLst>
              <a:ext uri="{FF2B5EF4-FFF2-40B4-BE49-F238E27FC236}">
                <a16:creationId xmlns:a16="http://schemas.microsoft.com/office/drawing/2014/main" id="{E773C109-85D9-4D93-B236-6A755FE1192A}"/>
              </a:ext>
            </a:extLst>
          </p:cNvPr>
          <p:cNvSpPr/>
          <p:nvPr/>
        </p:nvSpPr>
        <p:spPr>
          <a:xfrm>
            <a:off x="8832304" y="290612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8A144DEE-3B6E-48A0-A64A-843C568755F6}"/>
              </a:ext>
            </a:extLst>
          </p:cNvPr>
          <p:cNvSpPr/>
          <p:nvPr/>
        </p:nvSpPr>
        <p:spPr>
          <a:xfrm>
            <a:off x="9487273" y="26498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B8BA2A7-F494-4785-B93E-2E1FEA4DF0E0}"/>
              </a:ext>
            </a:extLst>
          </p:cNvPr>
          <p:cNvCxnSpPr>
            <a:stCxn id="20" idx="6"/>
            <a:endCxn id="21" idx="2"/>
          </p:cNvCxnSpPr>
          <p:nvPr/>
        </p:nvCxnSpPr>
        <p:spPr>
          <a:xfrm flipV="1">
            <a:off x="8878023" y="2672679"/>
            <a:ext cx="609250" cy="2563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8F37D5F-8951-4F7B-A740-9C583D8D8B9A}"/>
                  </a:ext>
                </a:extLst>
              </p:cNvPr>
              <p:cNvSpPr txBox="1"/>
              <p:nvPr/>
            </p:nvSpPr>
            <p:spPr>
              <a:xfrm>
                <a:off x="9055060" y="2515440"/>
                <a:ext cx="1819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8F37D5F-8951-4F7B-A740-9C583D8D8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060" y="2515440"/>
                <a:ext cx="181908" cy="276999"/>
              </a:xfrm>
              <a:prstGeom prst="rect">
                <a:avLst/>
              </a:prstGeom>
              <a:blipFill>
                <a:blip r:embed="rId5"/>
                <a:stretch>
                  <a:fillRect l="-30000" r="-30000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82A6789-3B9C-4AB0-8388-32D384106301}"/>
              </a:ext>
            </a:extLst>
          </p:cNvPr>
          <p:cNvSpPr txBox="1"/>
          <p:nvPr/>
        </p:nvSpPr>
        <p:spPr>
          <a:xfrm>
            <a:off x="270154" y="3321625"/>
            <a:ext cx="8523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Коэффициент диффузии свободного молекулярного потока</a:t>
            </a:r>
            <a:r>
              <a:rPr lang="en-US" dirty="0"/>
              <a:t>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809C87-3C67-4D7A-8BDB-BC2CD55AFF13}"/>
                  </a:ext>
                </a:extLst>
              </p:cNvPr>
              <p:cNvSpPr txBox="1"/>
              <p:nvPr/>
            </p:nvSpPr>
            <p:spPr>
              <a:xfrm>
                <a:off x="6490858" y="3367791"/>
                <a:ext cx="874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𝜌𝜆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809C87-3C67-4D7A-8BDB-BC2CD55AF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858" y="3367791"/>
                <a:ext cx="874534" cy="276999"/>
              </a:xfrm>
              <a:prstGeom prst="rect">
                <a:avLst/>
              </a:prstGeom>
              <a:blipFill>
                <a:blip r:embed="rId6"/>
                <a:stretch>
                  <a:fillRect l="-6294" r="-37762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7F9B89E-0595-4066-8F77-6528D9E4B2F6}"/>
              </a:ext>
            </a:extLst>
          </p:cNvPr>
          <p:cNvSpPr txBox="1"/>
          <p:nvPr/>
        </p:nvSpPr>
        <p:spPr>
          <a:xfrm>
            <a:off x="283444" y="3946657"/>
            <a:ext cx="20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Гибридная модель: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D32BE8-7E12-43DB-BF97-6609801B4684}"/>
                  </a:ext>
                </a:extLst>
              </p:cNvPr>
              <p:cNvSpPr txBox="1"/>
              <p:nvPr/>
            </p:nvSpPr>
            <p:spPr>
              <a:xfrm>
                <a:off x="2381695" y="3830272"/>
                <a:ext cx="3339504" cy="751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𝜌𝜆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𝐾𝑛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D32BE8-7E12-43DB-BF97-6609801B4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695" y="3830272"/>
                <a:ext cx="3339504" cy="7512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E08B8B-66EE-4BDF-ABF5-1339AE5A07E9}"/>
                  </a:ext>
                </a:extLst>
              </p:cNvPr>
              <p:cNvSpPr txBox="1"/>
              <p:nvPr/>
            </p:nvSpPr>
            <p:spPr>
              <a:xfrm>
                <a:off x="419274" y="4637380"/>
                <a:ext cx="3511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E08B8B-66EE-4BDF-ABF5-1339AE5A0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74" y="4637380"/>
                <a:ext cx="3511410" cy="276999"/>
              </a:xfrm>
              <a:prstGeom prst="rect">
                <a:avLst/>
              </a:prstGeom>
              <a:blipFill>
                <a:blip r:embed="rId8"/>
                <a:stretch>
                  <a:fillRect l="-1215" t="-2222" r="-1910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093F95-7F81-4EE4-B4BD-F06D3FD4CEA8}"/>
                  </a:ext>
                </a:extLst>
              </p:cNvPr>
              <p:cNvSpPr txBox="1"/>
              <p:nvPr/>
            </p:nvSpPr>
            <p:spPr>
              <a:xfrm>
                <a:off x="419274" y="5004168"/>
                <a:ext cx="5431808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𝑏𝐾𝑛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𝑏𝐾𝑛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𝐾𝑛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093F95-7F81-4EE4-B4BD-F06D3FD4C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74" y="5004168"/>
                <a:ext cx="5431808" cy="463204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DB0FA34-4862-4392-A910-FC61F49D5502}"/>
              </a:ext>
            </a:extLst>
          </p:cNvPr>
          <p:cNvSpPr txBox="1"/>
          <p:nvPr/>
        </p:nvSpPr>
        <p:spPr>
          <a:xfrm>
            <a:off x="289682" y="55571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Если предположить, что </a:t>
            </a:r>
            <a:r>
              <a:rPr lang="ru-RU" i="1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ru-RU" dirty="0"/>
              <a:t> постоянна во всем режиме Kn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02DAEF-9FAF-4190-B3E5-BA9A75E93066}"/>
                  </a:ext>
                </a:extLst>
              </p:cNvPr>
              <p:cNvSpPr txBox="1"/>
              <p:nvPr/>
            </p:nvSpPr>
            <p:spPr>
              <a:xfrm>
                <a:off x="348098" y="6022498"/>
                <a:ext cx="3147978" cy="62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̇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02DAEF-9FAF-4190-B3E5-BA9A75E93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98" y="6022498"/>
                <a:ext cx="3147978" cy="6294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834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74CC87-B2F4-4E7C-956F-DE7941D3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DSMC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77C4D6-BE77-4D08-8132-0B82F567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2" y="2376877"/>
            <a:ext cx="5087888" cy="4418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AB8355-9CD7-4794-9009-E2A67ED19E88}"/>
                  </a:ext>
                </a:extLst>
              </p:cNvPr>
              <p:cNvSpPr txBox="1"/>
              <p:nvPr/>
            </p:nvSpPr>
            <p:spPr>
              <a:xfrm>
                <a:off x="1847528" y="3125735"/>
                <a:ext cx="8084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AB8355-9CD7-4794-9009-E2A67ED19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3125735"/>
                <a:ext cx="808491" cy="276999"/>
              </a:xfrm>
              <a:prstGeom prst="rect">
                <a:avLst/>
              </a:prstGeom>
              <a:blipFill>
                <a:blip r:embed="rId3"/>
                <a:stretch>
                  <a:fillRect l="-3759" r="-6767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037F10-D802-43EB-AAD9-B3FE9A4430C6}"/>
                  </a:ext>
                </a:extLst>
              </p:cNvPr>
              <p:cNvSpPr txBox="1"/>
              <p:nvPr/>
            </p:nvSpPr>
            <p:spPr>
              <a:xfrm>
                <a:off x="1847528" y="3557783"/>
                <a:ext cx="747769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037F10-D802-43EB-AAD9-B3FE9A443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3557783"/>
                <a:ext cx="747769" cy="51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870303-34F7-42D1-B23C-C94E75848B4E}"/>
                  </a:ext>
                </a:extLst>
              </p:cNvPr>
              <p:cNvSpPr txBox="1"/>
              <p:nvPr/>
            </p:nvSpPr>
            <p:spPr>
              <a:xfrm>
                <a:off x="1847528" y="4221088"/>
                <a:ext cx="739754" cy="565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П=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870303-34F7-42D1-B23C-C94E75848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4221088"/>
                <a:ext cx="739754" cy="565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752360-586C-44DE-8C03-1326D0F9EE77}"/>
                  </a:ext>
                </a:extLst>
              </p:cNvPr>
              <p:cNvSpPr txBox="1"/>
              <p:nvPr/>
            </p:nvSpPr>
            <p:spPr>
              <a:xfrm>
                <a:off x="767408" y="1612570"/>
                <a:ext cx="10657184" cy="624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П+1</m:t>
                              </m:r>
                            </m:e>
                          </m:d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f>
                                <m:f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П−1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П−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𝑏𝐾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𝑏𝐾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752360-586C-44DE-8C03-1326D0F9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1612570"/>
                <a:ext cx="10657184" cy="6249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526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6462D4-8A69-4476-B28F-710DFB37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Поток в канале, нелинейное распределение давления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098CB9-33A2-465F-97FB-8855F99AE134}"/>
                  </a:ext>
                </a:extLst>
              </p:cNvPr>
              <p:cNvSpPr txBox="1"/>
              <p:nvPr/>
            </p:nvSpPr>
            <p:spPr>
              <a:xfrm>
                <a:off x="460884" y="2759842"/>
                <a:ext cx="1509259" cy="565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П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098CB9-33A2-465F-97FB-8855F99AE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84" y="2759842"/>
                <a:ext cx="1509259" cy="565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C54A4C-2DB8-4F86-8648-BD52A8DA697C}"/>
                  </a:ext>
                </a:extLst>
              </p:cNvPr>
              <p:cNvSpPr txBox="1"/>
              <p:nvPr/>
            </p:nvSpPr>
            <p:spPr>
              <a:xfrm>
                <a:off x="1994561" y="2700819"/>
                <a:ext cx="2258769" cy="683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C54A4C-2DB8-4F86-8648-BD52A8DA6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561" y="2700819"/>
                <a:ext cx="2258769" cy="683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6E2844B-3C1D-4054-AAE5-508058466BFF}"/>
              </a:ext>
            </a:extLst>
          </p:cNvPr>
          <p:cNvSpPr txBox="1"/>
          <p:nvPr/>
        </p:nvSpPr>
        <p:spPr>
          <a:xfrm>
            <a:off x="460884" y="4077072"/>
            <a:ext cx="49870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Распределение давления для граничного условия первого порядка получается в явном виде путем пренебрежения членами второго порядка </a:t>
            </a:r>
            <a:r>
              <a:rPr lang="ru-RU" i="1" dirty="0">
                <a:latin typeface="Cambria Math" panose="02040503050406030204" pitchFamily="18" charset="0"/>
                <a:ea typeface="Cambria Math" panose="02040503050406030204" pitchFamily="18" charset="0"/>
              </a:rPr>
              <a:t>O(Kn</a:t>
            </a:r>
            <a:r>
              <a:rPr lang="ru-RU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ru-RU" i="1" dirty="0">
                <a:latin typeface="Cambria Math" panose="02040503050406030204" pitchFamily="18" charset="0"/>
                <a:ea typeface="Cambria Math" panose="02040503050406030204" pitchFamily="18" charset="0"/>
              </a:rPr>
              <a:t>) </a:t>
            </a:r>
            <a:r>
              <a:rPr lang="ru-RU" dirty="0"/>
              <a:t>в приведенном выше уравнении давления.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F12639-D5B6-40F5-B895-2F528B764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834" y="1679143"/>
            <a:ext cx="5849166" cy="50013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AB7C00-3DFF-4F0A-A047-8FC23F3A8780}"/>
                  </a:ext>
                </a:extLst>
              </p:cNvPr>
              <p:cNvSpPr txBox="1"/>
              <p:nvPr/>
            </p:nvSpPr>
            <p:spPr>
              <a:xfrm>
                <a:off x="374085" y="1916832"/>
                <a:ext cx="8893332" cy="63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−1+2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6+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𝑏𝐾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𝑏𝐾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AB7C00-3DFF-4F0A-A047-8FC23F3A8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" y="1916832"/>
                <a:ext cx="8893332" cy="633763"/>
              </a:xfrm>
              <a:prstGeom prst="rect">
                <a:avLst/>
              </a:prstGeom>
              <a:blipFill>
                <a:blip r:embed="rId5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36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427F1C-65C0-4E6D-B818-95F365F5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течения в трубе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A400D2-4E3E-444A-A8ED-DE489328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556792"/>
            <a:ext cx="5593288" cy="5201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B13DA1-6896-4A66-BD30-72259004BD21}"/>
                  </a:ext>
                </a:extLst>
              </p:cNvPr>
              <p:cNvSpPr txBox="1"/>
              <p:nvPr/>
            </p:nvSpPr>
            <p:spPr>
              <a:xfrm>
                <a:off x="6600056" y="3429000"/>
                <a:ext cx="4661083" cy="949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+1+2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𝑏𝐾𝑛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𝑏𝐾𝑛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B13DA1-6896-4A66-BD30-72259004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3429000"/>
                <a:ext cx="4661083" cy="949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43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6873B9-6DF8-4CC7-BF4C-A6DA1405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Прямоугольный профиль канала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094F31-778C-4401-99D0-25309AB07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679241"/>
            <a:ext cx="2600688" cy="1057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BD8935-CE0B-4E4E-859A-FDF3D352CE5A}"/>
              </a:ext>
            </a:extLst>
          </p:cNvPr>
          <p:cNvSpPr txBox="1"/>
          <p:nvPr/>
        </p:nvSpPr>
        <p:spPr>
          <a:xfrm>
            <a:off x="3287688" y="1679241"/>
            <a:ext cx="85689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Масштабирование скорости потока в прямоугольных воздуховодах с произвольным соотношением сторон (на основе свободного молекулярного предела)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2AF6DF-3BAA-4FD6-A18F-E897F891D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438" y="3726241"/>
            <a:ext cx="4125639" cy="3039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99C0CE-6324-42A7-9D19-278E67DD47BD}"/>
                  </a:ext>
                </a:extLst>
              </p:cNvPr>
              <p:cNvSpPr txBox="1"/>
              <p:nvPr/>
            </p:nvSpPr>
            <p:spPr>
              <a:xfrm>
                <a:off x="4432476" y="2260483"/>
                <a:ext cx="241264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99C0CE-6324-42A7-9D19-278E67DD4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476" y="2260483"/>
                <a:ext cx="2412648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62A983-5A59-4E25-812C-E3B2CDCB942D}"/>
                  </a:ext>
                </a:extLst>
              </p:cNvPr>
              <p:cNvSpPr txBox="1"/>
              <p:nvPr/>
            </p:nvSpPr>
            <p:spPr>
              <a:xfrm>
                <a:off x="4432476" y="2869468"/>
                <a:ext cx="3789564" cy="856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𝐴𝑅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=1,3,5,…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tanh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𝐴𝑅</m:t>
                                      </m:r>
                                    </m:den>
                                  </m:f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62A983-5A59-4E25-812C-E3B2CDCB9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476" y="2869468"/>
                <a:ext cx="3789564" cy="856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A03DA8-E80A-4077-B191-8D13C74BC452}"/>
                  </a:ext>
                </a:extLst>
              </p:cNvPr>
              <p:cNvSpPr txBox="1"/>
              <p:nvPr/>
            </p:nvSpPr>
            <p:spPr>
              <a:xfrm>
                <a:off x="335360" y="3993138"/>
                <a:ext cx="5019387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𝑏𝐾𝑛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A03DA8-E80A-4077-B191-8D13C74BC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993138"/>
                <a:ext cx="5019387" cy="627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00812-A66D-4C78-A907-E4285FE71542}"/>
                  </a:ext>
                </a:extLst>
              </p:cNvPr>
              <p:cNvSpPr txBox="1"/>
              <p:nvPr/>
            </p:nvSpPr>
            <p:spPr>
              <a:xfrm>
                <a:off x="335360" y="4861936"/>
                <a:ext cx="3966150" cy="627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𝐹𝑀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𝐴𝑅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𝑏𝐾𝑛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00812-A66D-4C78-A907-E4285FE71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4861936"/>
                <a:ext cx="3966150" cy="6276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0A9A73-64BF-4E96-9BC3-97C8394D6B41}"/>
                  </a:ext>
                </a:extLst>
              </p:cNvPr>
              <p:cNvSpPr txBox="1"/>
              <p:nvPr/>
            </p:nvSpPr>
            <p:spPr>
              <a:xfrm>
                <a:off x="0" y="5674336"/>
                <a:ext cx="2520280" cy="764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0A9A73-64BF-4E96-9BC3-97C8394D6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74336"/>
                <a:ext cx="2520280" cy="7644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70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96416-BBE8-4330-BA56-3B60C44C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Прямоугольный профиль канала - Коэффициент разрежения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24DD9-6BAA-483C-A1D1-0ED5394DBDA2}"/>
              </a:ext>
            </a:extLst>
          </p:cNvPr>
          <p:cNvSpPr txBox="1"/>
          <p:nvPr/>
        </p:nvSpPr>
        <p:spPr>
          <a:xfrm>
            <a:off x="263352" y="1628800"/>
            <a:ext cx="11809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Изменение α как функции Kn вычисляется с использованием поправочных коэффициентов (</a:t>
            </a:r>
            <a:r>
              <a:rPr lang="ru-RU" i="1" dirty="0">
                <a:latin typeface="Cambria Math" panose="02040503050406030204" pitchFamily="18" charset="0"/>
                <a:ea typeface="Cambria Math" panose="02040503050406030204" pitchFamily="18" charset="0"/>
              </a:rPr>
              <a:t>C(AR)</a:t>
            </a:r>
            <a:r>
              <a:rPr lang="ru-RU" dirty="0"/>
              <a:t>), линеаризованных решений Больцмана и нашей модели.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ECDCBF-6AFC-4C20-871E-3768E68AF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16" y="2275131"/>
            <a:ext cx="4232908" cy="4560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721E3A-2A7F-49E5-834F-21096BA778FF}"/>
                  </a:ext>
                </a:extLst>
              </p:cNvPr>
              <p:cNvSpPr txBox="1"/>
              <p:nvPr/>
            </p:nvSpPr>
            <p:spPr>
              <a:xfrm>
                <a:off x="5208354" y="2422666"/>
                <a:ext cx="19193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𝐾𝑛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721E3A-2A7F-49E5-834F-21096BA77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354" y="2422666"/>
                <a:ext cx="1919308" cy="276999"/>
              </a:xfrm>
              <a:prstGeom prst="rect">
                <a:avLst/>
              </a:prstGeom>
              <a:blipFill>
                <a:blip r:embed="rId3"/>
                <a:stretch>
                  <a:fillRect l="-2222" r="-2540" b="-13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5864A5-6908-4A79-A67F-AEC0C3039BD3}"/>
                  </a:ext>
                </a:extLst>
              </p:cNvPr>
              <p:cNvSpPr txBox="1"/>
              <p:nvPr/>
            </p:nvSpPr>
            <p:spPr>
              <a:xfrm>
                <a:off x="5227652" y="2847200"/>
                <a:ext cx="2287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⇒0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так как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5864A5-6908-4A79-A67F-AEC0C3039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652" y="2847200"/>
                <a:ext cx="2287229" cy="276999"/>
              </a:xfrm>
              <a:prstGeom prst="rect">
                <a:avLst/>
              </a:prstGeom>
              <a:blipFill>
                <a:blip r:embed="rId4"/>
                <a:stretch>
                  <a:fillRect l="-1067" r="-1867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1ACFB-F2FF-4075-B9AA-F2217CE05ED3}"/>
                  </a:ext>
                </a:extLst>
              </p:cNvPr>
              <p:cNvSpPr txBox="1"/>
              <p:nvPr/>
            </p:nvSpPr>
            <p:spPr>
              <a:xfrm>
                <a:off x="5227652" y="3419269"/>
                <a:ext cx="24715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так как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⇒∞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1ACFB-F2FF-4075-B9AA-F2217CE05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652" y="3419269"/>
                <a:ext cx="2471510" cy="276999"/>
              </a:xfrm>
              <a:prstGeom prst="rect">
                <a:avLst/>
              </a:prstGeom>
              <a:blipFill>
                <a:blip r:embed="rId5"/>
                <a:stretch>
                  <a:fillRect l="-741" r="-741" b="-1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AD5867-E0EE-4F3C-8E44-CBC0E001C46E}"/>
                  </a:ext>
                </a:extLst>
              </p:cNvPr>
              <p:cNvSpPr txBox="1"/>
              <p:nvPr/>
            </p:nvSpPr>
            <p:spPr>
              <a:xfrm>
                <a:off x="5226486" y="4005522"/>
                <a:ext cx="2383601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AD5867-E0EE-4F3C-8E44-CBC0E001C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486" y="4005522"/>
                <a:ext cx="2383601" cy="520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2">
                <a:extLst>
                  <a:ext uri="{FF2B5EF4-FFF2-40B4-BE49-F238E27FC236}">
                    <a16:creationId xmlns:a16="http://schemas.microsoft.com/office/drawing/2014/main" id="{AA1570F8-3835-407F-897A-664C319684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4801766"/>
                  </p:ext>
                </p:extLst>
              </p:nvPr>
            </p:nvGraphicFramePr>
            <p:xfrm>
              <a:off x="5087888" y="5246960"/>
              <a:ext cx="6624735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12168">
                      <a:extLst>
                        <a:ext uri="{9D8B030D-6E8A-4147-A177-3AD203B41FA5}">
                          <a16:colId xmlns:a16="http://schemas.microsoft.com/office/drawing/2014/main" val="3111583960"/>
                        </a:ext>
                      </a:extLst>
                    </a:gridCol>
                    <a:gridCol w="1137726">
                      <a:extLst>
                        <a:ext uri="{9D8B030D-6E8A-4147-A177-3AD203B41FA5}">
                          <a16:colId xmlns:a16="http://schemas.microsoft.com/office/drawing/2014/main" val="1205592736"/>
                        </a:ext>
                      </a:extLst>
                    </a:gridCol>
                    <a:gridCol w="1324947">
                      <a:extLst>
                        <a:ext uri="{9D8B030D-6E8A-4147-A177-3AD203B41FA5}">
                          <a16:colId xmlns:a16="http://schemas.microsoft.com/office/drawing/2014/main" val="3396357209"/>
                        </a:ext>
                      </a:extLst>
                    </a:gridCol>
                    <a:gridCol w="1324947">
                      <a:extLst>
                        <a:ext uri="{9D8B030D-6E8A-4147-A177-3AD203B41FA5}">
                          <a16:colId xmlns:a16="http://schemas.microsoft.com/office/drawing/2014/main" val="2205535841"/>
                        </a:ext>
                      </a:extLst>
                    </a:gridCol>
                    <a:gridCol w="1324947">
                      <a:extLst>
                        <a:ext uri="{9D8B030D-6E8A-4147-A177-3AD203B41FA5}">
                          <a16:colId xmlns:a16="http://schemas.microsoft.com/office/drawing/2014/main" val="270112807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𝑨𝑹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𝑨𝑹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0414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0,42173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1,7042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8,0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0,5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64464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0,68605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1,4400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3,5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0,5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7052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0,84244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1,5272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2,5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0,5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32501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2">
                <a:extLst>
                  <a:ext uri="{FF2B5EF4-FFF2-40B4-BE49-F238E27FC236}">
                    <a16:creationId xmlns:a16="http://schemas.microsoft.com/office/drawing/2014/main" id="{AA1570F8-3835-407F-897A-664C319684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4801766"/>
                  </p:ext>
                </p:extLst>
              </p:nvPr>
            </p:nvGraphicFramePr>
            <p:xfrm>
              <a:off x="5087888" y="5246960"/>
              <a:ext cx="6624735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12168">
                      <a:extLst>
                        <a:ext uri="{9D8B030D-6E8A-4147-A177-3AD203B41FA5}">
                          <a16:colId xmlns:a16="http://schemas.microsoft.com/office/drawing/2014/main" val="3111583960"/>
                        </a:ext>
                      </a:extLst>
                    </a:gridCol>
                    <a:gridCol w="1137726">
                      <a:extLst>
                        <a:ext uri="{9D8B030D-6E8A-4147-A177-3AD203B41FA5}">
                          <a16:colId xmlns:a16="http://schemas.microsoft.com/office/drawing/2014/main" val="1205592736"/>
                        </a:ext>
                      </a:extLst>
                    </a:gridCol>
                    <a:gridCol w="1324947">
                      <a:extLst>
                        <a:ext uri="{9D8B030D-6E8A-4147-A177-3AD203B41FA5}">
                          <a16:colId xmlns:a16="http://schemas.microsoft.com/office/drawing/2014/main" val="3396357209"/>
                        </a:ext>
                      </a:extLst>
                    </a:gridCol>
                    <a:gridCol w="1324947">
                      <a:extLst>
                        <a:ext uri="{9D8B030D-6E8A-4147-A177-3AD203B41FA5}">
                          <a16:colId xmlns:a16="http://schemas.microsoft.com/office/drawing/2014/main" val="2205535841"/>
                        </a:ext>
                      </a:extLst>
                    </a:gridCol>
                    <a:gridCol w="1324947">
                      <a:extLst>
                        <a:ext uri="{9D8B030D-6E8A-4147-A177-3AD203B41FA5}">
                          <a16:colId xmlns:a16="http://schemas.microsoft.com/office/drawing/2014/main" val="270112807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7"/>
                          <a:stretch>
                            <a:fillRect l="-403" t="-1639" r="-340323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7"/>
                          <a:stretch>
                            <a:fillRect l="-133155" t="-1639" r="-35133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1639" r="-20137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7"/>
                          <a:stretch>
                            <a:fillRect l="-301382" t="-1639" r="-102304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7"/>
                          <a:stretch>
                            <a:fillRect l="-399541" t="-1639" r="-1835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0414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0,42173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1,7042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8,0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0,5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64464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0,68605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1,4400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3,5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0,5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7052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0,84244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1,5272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2,5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0,5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32501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15041B-B373-4BCF-B71F-3CD7A6428BDB}"/>
                  </a:ext>
                </a:extLst>
              </p:cNvPr>
              <p:cNvSpPr txBox="1"/>
              <p:nvPr/>
            </p:nvSpPr>
            <p:spPr>
              <a:xfrm>
                <a:off x="5226486" y="4780207"/>
                <a:ext cx="4398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, где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 эмпирические коэффициенты: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15041B-B373-4BCF-B71F-3CD7A6428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486" y="4780207"/>
                <a:ext cx="4398063" cy="369332"/>
              </a:xfrm>
              <a:prstGeom prst="rect">
                <a:avLst/>
              </a:prstGeom>
              <a:blipFill>
                <a:blip r:embed="rId8"/>
                <a:stretch>
                  <a:fillRect l="-1108" t="-8197" r="-693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357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06211F-42CD-434D-B807-8BABC2E5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Прямоугольный профиль канала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E58D93-7F3A-4B44-ADFF-501787DEC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628799"/>
            <a:ext cx="5400600" cy="5157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5C7F87-8417-436B-B436-6FA96637A80A}"/>
              </a:ext>
            </a:extLst>
          </p:cNvPr>
          <p:cNvSpPr txBox="1"/>
          <p:nvPr/>
        </p:nvSpPr>
        <p:spPr>
          <a:xfrm>
            <a:off x="5609332" y="2132856"/>
            <a:ext cx="269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модель первого порядка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BA851B-CEDF-4FCF-B613-4A279AB55FAD}"/>
                  </a:ext>
                </a:extLst>
              </p:cNvPr>
              <p:cNvSpPr txBox="1"/>
              <p:nvPr/>
            </p:nvSpPr>
            <p:spPr>
              <a:xfrm>
                <a:off x="6168008" y="3726345"/>
                <a:ext cx="3781035" cy="62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)(1+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𝑏𝐾𝑛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BA851B-CEDF-4FCF-B613-4A279AB55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008" y="3726345"/>
                <a:ext cx="3781035" cy="6294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88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D95A35-27AB-4519-B45F-5E8E4C41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Термически индуцированные потоки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20855B-59D6-44C6-930F-5C9678FA5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Термическая ползучесть/транспирация</a:t>
            </a:r>
          </a:p>
        </p:txBody>
      </p:sp>
    </p:spTree>
    <p:extLst>
      <p:ext uri="{BB962C8B-B14F-4D97-AF65-F5344CB8AC3E}">
        <p14:creationId xmlns:p14="http://schemas.microsoft.com/office/powerpoint/2010/main" val="85863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5F33C5-8C3E-4C4C-A060-ECCA7C51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Термически индуцированные потоки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EBBFAD-32B1-4C0B-AE4A-7D1540EA5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628800"/>
            <a:ext cx="4010585" cy="1467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2BA4B1-3947-4ACD-85C5-9BFD9D12C9F3}"/>
                  </a:ext>
                </a:extLst>
              </p:cNvPr>
              <p:cNvSpPr txBox="1"/>
              <p:nvPr/>
            </p:nvSpPr>
            <p:spPr>
              <a:xfrm>
                <a:off x="5519936" y="1916832"/>
                <a:ext cx="231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2BA4B1-3947-4ACD-85C5-9BFD9D12C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1916832"/>
                <a:ext cx="2310376" cy="276999"/>
              </a:xfrm>
              <a:prstGeom prst="rect">
                <a:avLst/>
              </a:prstGeom>
              <a:blipFill>
                <a:blip r:embed="rId3"/>
                <a:stretch>
                  <a:fillRect l="-2111" r="-528" b="-17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EF52B7-717C-45AD-BC15-FAB19E7D2D27}"/>
                  </a:ext>
                </a:extLst>
              </p:cNvPr>
              <p:cNvSpPr txBox="1"/>
              <p:nvPr/>
            </p:nvSpPr>
            <p:spPr>
              <a:xfrm>
                <a:off x="5550297" y="2547380"/>
                <a:ext cx="22496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EF52B7-717C-45AD-BC15-FAB19E7D2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297" y="2547380"/>
                <a:ext cx="2249654" cy="276999"/>
              </a:xfrm>
              <a:prstGeom prst="rect">
                <a:avLst/>
              </a:prstGeom>
              <a:blipFill>
                <a:blip r:embed="rId4"/>
                <a:stretch>
                  <a:fillRect l="-2162" t="-2222" r="-9730" b="-2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09052F0-83F2-4078-8FBE-26815891064D}"/>
              </a:ext>
            </a:extLst>
          </p:cNvPr>
          <p:cNvSpPr txBox="1"/>
          <p:nvPr/>
        </p:nvSpPr>
        <p:spPr>
          <a:xfrm>
            <a:off x="8904312" y="2911189"/>
            <a:ext cx="290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зеркальное отражение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74092E-D7C0-4056-B399-53C9694BD3C9}"/>
                  </a:ext>
                </a:extLst>
              </p:cNvPr>
              <p:cNvSpPr txBox="1"/>
              <p:nvPr/>
            </p:nvSpPr>
            <p:spPr>
              <a:xfrm>
                <a:off x="5528997" y="3003522"/>
                <a:ext cx="22245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74092E-D7C0-4056-B399-53C9694BD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997" y="3003522"/>
                <a:ext cx="2224583" cy="276999"/>
              </a:xfrm>
              <a:prstGeom prst="rect">
                <a:avLst/>
              </a:prstGeom>
              <a:blipFill>
                <a:blip r:embed="rId5"/>
                <a:stretch>
                  <a:fillRect l="-2192" r="-1918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16946DA-ADC7-4306-A6F8-8579F0146A4E}"/>
              </a:ext>
            </a:extLst>
          </p:cNvPr>
          <p:cNvSpPr txBox="1"/>
          <p:nvPr/>
        </p:nvSpPr>
        <p:spPr>
          <a:xfrm>
            <a:off x="192510" y="35879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Массовый поток от горячих и холодных концов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F9C074-F8EF-47FD-80D4-91A99C2EF358}"/>
                  </a:ext>
                </a:extLst>
              </p:cNvPr>
              <p:cNvSpPr txBox="1"/>
              <p:nvPr/>
            </p:nvSpPr>
            <p:spPr>
              <a:xfrm>
                <a:off x="5480310" y="3634070"/>
                <a:ext cx="692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F9C074-F8EF-47FD-80D4-91A99C2EF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310" y="3634070"/>
                <a:ext cx="692882" cy="276999"/>
              </a:xfrm>
              <a:prstGeom prst="rect">
                <a:avLst/>
              </a:prstGeom>
              <a:blipFill>
                <a:blip r:embed="rId6"/>
                <a:stretch>
                  <a:fillRect l="-4386" r="-36842" b="-17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733BCB-AB31-4A36-9DFD-E1BC7786377B}"/>
                  </a:ext>
                </a:extLst>
              </p:cNvPr>
              <p:cNvSpPr txBox="1"/>
              <p:nvPr/>
            </p:nvSpPr>
            <p:spPr>
              <a:xfrm>
                <a:off x="7032889" y="3657481"/>
                <a:ext cx="7035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733BCB-AB31-4A36-9DFD-E1BC77863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889" y="3657481"/>
                <a:ext cx="703526" cy="276999"/>
              </a:xfrm>
              <a:prstGeom prst="rect">
                <a:avLst/>
              </a:prstGeom>
              <a:blipFill>
                <a:blip r:embed="rId7"/>
                <a:stretch>
                  <a:fillRect l="-4348" r="-35652" b="-1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C061808-10B1-4612-8BC5-992BE9B274E9}"/>
              </a:ext>
            </a:extLst>
          </p:cNvPr>
          <p:cNvSpPr txBox="1"/>
          <p:nvPr/>
        </p:nvSpPr>
        <p:spPr>
          <a:xfrm>
            <a:off x="191344" y="4120596"/>
            <a:ext cx="122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Используя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F01B73-2268-40C9-8689-EE7AB21CEC98}"/>
                  </a:ext>
                </a:extLst>
              </p:cNvPr>
              <p:cNvSpPr txBox="1"/>
              <p:nvPr/>
            </p:nvSpPr>
            <p:spPr>
              <a:xfrm>
                <a:off x="2065509" y="4166136"/>
                <a:ext cx="927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𝑅𝑇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F01B73-2268-40C9-8689-EE7AB21CE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509" y="4166136"/>
                <a:ext cx="927626" cy="276999"/>
              </a:xfrm>
              <a:prstGeom prst="rect">
                <a:avLst/>
              </a:prstGeom>
              <a:blipFill>
                <a:blip r:embed="rId8"/>
                <a:stretch>
                  <a:fillRect l="-5921" r="-7237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20C9E0-4DCB-4720-97B5-9E1161F04774}"/>
                  </a:ext>
                </a:extLst>
              </p:cNvPr>
              <p:cNvSpPr txBox="1"/>
              <p:nvPr/>
            </p:nvSpPr>
            <p:spPr>
              <a:xfrm>
                <a:off x="3359696" y="4022699"/>
                <a:ext cx="712503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20C9E0-4DCB-4720-97B5-9E1161F04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4022699"/>
                <a:ext cx="712503" cy="5638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A58DC3-5027-4F3F-94F3-7EC72EC2700F}"/>
                  </a:ext>
                </a:extLst>
              </p:cNvPr>
              <p:cNvSpPr txBox="1"/>
              <p:nvPr/>
            </p:nvSpPr>
            <p:spPr>
              <a:xfrm>
                <a:off x="407368" y="4653288"/>
                <a:ext cx="4745979" cy="680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A58DC3-5027-4F3F-94F3-7EC72EC27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653288"/>
                <a:ext cx="4745979" cy="680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B663B0A-3BEC-4671-9A3E-FED6CD0328F9}"/>
              </a:ext>
            </a:extLst>
          </p:cNvPr>
          <p:cNvSpPr txBox="1"/>
          <p:nvPr/>
        </p:nvSpPr>
        <p:spPr>
          <a:xfrm>
            <a:off x="191344" y="5721165"/>
            <a:ext cx="7984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следовательно, существует поток от холодного к горячему</a:t>
            </a:r>
          </a:p>
        </p:txBody>
      </p:sp>
    </p:spTree>
    <p:extLst>
      <p:ext uri="{BB962C8B-B14F-4D97-AF65-F5344CB8AC3E}">
        <p14:creationId xmlns:p14="http://schemas.microsoft.com/office/powerpoint/2010/main" val="155137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94E6C-4843-42D9-A55B-8BD0A6428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1-</a:t>
            </a:r>
            <a:r>
              <a:rPr lang="en-US" dirty="0"/>
              <a:t>D </a:t>
            </a:r>
            <a:r>
              <a:rPr lang="ru-RU" dirty="0"/>
              <a:t>анализ </a:t>
            </a:r>
            <a:r>
              <a:rPr lang="ru-RU" dirty="0" err="1"/>
              <a:t>микропотоков</a:t>
            </a:r>
            <a:r>
              <a:rPr lang="ru-RU" dirty="0"/>
              <a:t> под давлением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02C26-0EB2-4122-A486-193FAEA69D04}"/>
              </a:ext>
            </a:extLst>
          </p:cNvPr>
          <p:cNvSpPr txBox="1"/>
          <p:nvPr/>
        </p:nvSpPr>
        <p:spPr>
          <a:xfrm>
            <a:off x="479376" y="1772816"/>
            <a:ext cx="11449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Чтобы определить относительную важность членов инерции в уравнении момента в сравнении с диффузионным уравнением, мы сравним их соответствующие величины.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B09080-AF83-4109-9CF2-8A81DD686693}"/>
                  </a:ext>
                </a:extLst>
              </p:cNvPr>
              <p:cNvSpPr txBox="1"/>
              <p:nvPr/>
            </p:nvSpPr>
            <p:spPr>
              <a:xfrm>
                <a:off x="4079774" y="2419147"/>
                <a:ext cx="3411255" cy="1044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num>
                        <m:den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f>
                            <m:fPr>
                              <m:ctrlP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B09080-AF83-4109-9CF2-8A81DD686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4" y="2419147"/>
                <a:ext cx="3411255" cy="10443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CC108C9-B82A-4F05-8022-C320FD315C59}"/>
              </a:ext>
            </a:extLst>
          </p:cNvPr>
          <p:cNvSpPr txBox="1"/>
          <p:nvPr/>
        </p:nvSpPr>
        <p:spPr>
          <a:xfrm>
            <a:off x="191344" y="3429000"/>
            <a:ext cx="11400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Аналогичную оценку можно получить, взяв отношение внутренних членов к диффузионным в уравнении как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1BD027-C6CE-4989-8487-CBF673E8F529}"/>
                  </a:ext>
                </a:extLst>
              </p:cNvPr>
              <p:cNvSpPr txBox="1"/>
              <p:nvPr/>
            </p:nvSpPr>
            <p:spPr>
              <a:xfrm>
                <a:off x="796523" y="3953467"/>
                <a:ext cx="4694297" cy="9719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>
                            <m:f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1BD027-C6CE-4989-8487-CBF673E8F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23" y="3953467"/>
                <a:ext cx="4694297" cy="9719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180910-43DA-494B-9DDC-77A373BCB93B}"/>
                  </a:ext>
                </a:extLst>
              </p:cNvPr>
              <p:cNvSpPr txBox="1"/>
              <p:nvPr/>
            </p:nvSpPr>
            <p:spPr>
              <a:xfrm>
                <a:off x="6204012" y="4083282"/>
                <a:ext cx="1408591" cy="565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180910-43DA-494B-9DDC-77A373BCB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12" y="4083282"/>
                <a:ext cx="1408591" cy="565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A87CD0-5D58-4757-8E52-D619838D561A}"/>
                  </a:ext>
                </a:extLst>
              </p:cNvPr>
              <p:cNvSpPr txBox="1"/>
              <p:nvPr/>
            </p:nvSpPr>
            <p:spPr>
              <a:xfrm>
                <a:off x="7912509" y="4073769"/>
                <a:ext cx="826572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A87CD0-5D58-4757-8E52-D619838D5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509" y="4073769"/>
                <a:ext cx="826572" cy="51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AB565FA-BC23-4B84-ACE7-70F31FD10482}"/>
              </a:ext>
            </a:extLst>
          </p:cNvPr>
          <p:cNvSpPr txBox="1"/>
          <p:nvPr/>
        </p:nvSpPr>
        <p:spPr>
          <a:xfrm>
            <a:off x="5490820" y="4181418"/>
            <a:ext cx="66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, где: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846D29-FBBE-42A0-9DAD-28B97FD197DE}"/>
              </a:ext>
            </a:extLst>
          </p:cNvPr>
          <p:cNvSpPr txBox="1"/>
          <p:nvPr/>
        </p:nvSpPr>
        <p:spPr>
          <a:xfrm>
            <a:off x="214968" y="5153351"/>
            <a:ext cx="11977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Приведенные выше две оценки аналогичны, за исключением члена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643170-273E-4553-8CD0-63ED5111BC1B}"/>
                  </a:ext>
                </a:extLst>
              </p:cNvPr>
              <p:cNvSpPr txBox="1"/>
              <p:nvPr/>
            </p:nvSpPr>
            <p:spPr>
              <a:xfrm>
                <a:off x="7451418" y="5081195"/>
                <a:ext cx="1338636" cy="567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643170-273E-4553-8CD0-63ED5111B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418" y="5081195"/>
                <a:ext cx="1338636" cy="5672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146C064-E72A-4CBE-BD20-1CB4B9F6A8BA}"/>
              </a:ext>
            </a:extLst>
          </p:cNvPr>
          <p:cNvSpPr txBox="1"/>
          <p:nvPr/>
        </p:nvSpPr>
        <p:spPr>
          <a:xfrm>
            <a:off x="8952929" y="5109547"/>
            <a:ext cx="3411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что всегда меньше единицы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9E21BF-43DE-4825-9DF4-D2E88F4B3075}"/>
                  </a:ext>
                </a:extLst>
              </p:cNvPr>
              <p:cNvSpPr txBox="1"/>
              <p:nvPr/>
            </p:nvSpPr>
            <p:spPr>
              <a:xfrm>
                <a:off x="167152" y="5706830"/>
                <a:ext cx="1185769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Этот анализ подтверждает, что для относительно низких Re потоков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) </a:t>
                </a:r>
                <a:r>
                  <a:rPr lang="ru-RU" dirty="0"/>
                  <a:t>в каналах с большим удлинением инерционными эффектами в уравнении количества движения можно пренебречь. В таких условиях уравнением импульса можно пренебречь. В таких условиях уравнение количества движения в продольном направлении сводится к известному виду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9E21BF-43DE-4825-9DF4-D2E88F4B3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52" y="5706830"/>
                <a:ext cx="11857696" cy="1200329"/>
              </a:xfrm>
              <a:prstGeom prst="rect">
                <a:avLst/>
              </a:prstGeom>
              <a:blipFill>
                <a:blip r:embed="rId7"/>
                <a:stretch>
                  <a:fillRect l="-411" t="-2538" b="-71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17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F04D82-06FA-48C7-812C-05F519A39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Термически индуцированные потоки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040508-78DA-4CD5-AEB4-F5CD7086C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631573"/>
            <a:ext cx="3715268" cy="1810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F85AF9-A0B9-4F99-8AB6-E1C7BE5D9D06}"/>
                  </a:ext>
                </a:extLst>
              </p:cNvPr>
              <p:cNvSpPr txBox="1"/>
              <p:nvPr/>
            </p:nvSpPr>
            <p:spPr>
              <a:xfrm>
                <a:off x="5375920" y="2132856"/>
                <a:ext cx="325678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F85AF9-A0B9-4F99-8AB6-E1C7BE5D9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2132856"/>
                <a:ext cx="3256789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75EE68-546F-40D9-AA9C-3FCB77140DBC}"/>
                  </a:ext>
                </a:extLst>
              </p:cNvPr>
              <p:cNvSpPr txBox="1"/>
              <p:nvPr/>
            </p:nvSpPr>
            <p:spPr>
              <a:xfrm>
                <a:off x="5638800" y="2971800"/>
                <a:ext cx="5418150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1+6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75EE68-546F-40D9-AA9C-3FCB77140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71800"/>
                <a:ext cx="5418150" cy="6249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F2B69D1-E7A4-466D-B959-C567EA89150C}"/>
              </a:ext>
            </a:extLst>
          </p:cNvPr>
          <p:cNvSpPr txBox="1"/>
          <p:nvPr/>
        </p:nvSpPr>
        <p:spPr>
          <a:xfrm>
            <a:off x="191344" y="3772637"/>
            <a:ext cx="118093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Делаем вывод, что термическая ползучесть может изменить массовый расход в канале. Если градиент давления и градиент температуры вдоль стенок канала действуют в одном направлении, скорость потока уменьшается; в противном случае расход увеличивается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D9B9C-4A5F-45E8-A911-E6E9B21FCB13}"/>
              </a:ext>
            </a:extLst>
          </p:cNvPr>
          <p:cNvSpPr txBox="1"/>
          <p:nvPr/>
        </p:nvSpPr>
        <p:spPr>
          <a:xfrm>
            <a:off x="191344" y="4903261"/>
            <a:ext cx="11593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Следовательно, даже при нулевом градиенте давления возможен ненулевой расход в микроканале.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6443F-1642-4D72-8D09-2A44EB9AA280}"/>
              </a:ext>
            </a:extLst>
          </p:cNvPr>
          <p:cNvSpPr txBox="1"/>
          <p:nvPr/>
        </p:nvSpPr>
        <p:spPr>
          <a:xfrm>
            <a:off x="204688" y="5373216"/>
            <a:ext cx="10427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Также не может быть чистого потока при разнице давлений.</a:t>
            </a:r>
          </a:p>
        </p:txBody>
      </p:sp>
    </p:spTree>
    <p:extLst>
      <p:ext uri="{BB962C8B-B14F-4D97-AF65-F5344CB8AC3E}">
        <p14:creationId xmlns:p14="http://schemas.microsoft.com/office/powerpoint/2010/main" val="7716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2E88EB-3BFB-44CD-B3C4-4D98FCFBC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Термически индуцированные потоки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994589-0734-43CE-9ECF-1BF532E5621C}"/>
                  </a:ext>
                </a:extLst>
              </p:cNvPr>
              <p:cNvSpPr txBox="1"/>
              <p:nvPr/>
            </p:nvSpPr>
            <p:spPr>
              <a:xfrm>
                <a:off x="1066800" y="1844824"/>
                <a:ext cx="4110805" cy="937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1+6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994589-0734-43CE-9ECF-1BF532E56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844824"/>
                <a:ext cx="4110805" cy="9377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79E0B6-5BE5-45E5-AF62-0A66811C6FA9}"/>
                  </a:ext>
                </a:extLst>
              </p:cNvPr>
              <p:cNvSpPr txBox="1"/>
              <p:nvPr/>
            </p:nvSpPr>
            <p:spPr>
              <a:xfrm>
                <a:off x="6103962" y="1921287"/>
                <a:ext cx="4404860" cy="78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1+6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79E0B6-5BE5-45E5-AF62-0A66811C6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962" y="1921287"/>
                <a:ext cx="4404860" cy="784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F544675-B06A-4C4F-85EA-870894BFCC9C}"/>
              </a:ext>
            </a:extLst>
          </p:cNvPr>
          <p:cNvSpPr txBox="1"/>
          <p:nvPr/>
        </p:nvSpPr>
        <p:spPr>
          <a:xfrm>
            <a:off x="911424" y="3429000"/>
            <a:ext cx="1036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Уравнение показывает, что перепад давления между двумя резервуарами можно увеличить либо за счет уменьшения толщины канала </a:t>
            </a:r>
            <a:r>
              <a:rPr lang="en-US" dirty="0"/>
              <a:t>h</a:t>
            </a:r>
            <a:r>
              <a:rPr lang="ru-RU" dirty="0"/>
              <a:t>, либо за счет уменьшения среднего давления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8">
                <a:extLst>
                  <a:ext uri="{FF2B5EF4-FFF2-40B4-BE49-F238E27FC236}">
                    <a16:creationId xmlns:a16="http://schemas.microsoft.com/office/drawing/2014/main" id="{C9CDE038-4B62-4F4B-9CDE-79898A5979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4862165"/>
                  </p:ext>
                </p:extLst>
              </p:nvPr>
            </p:nvGraphicFramePr>
            <p:xfrm>
              <a:off x="1487488" y="4437112"/>
              <a:ext cx="8128000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35060280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07878524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96194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4967852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Газ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𝑲𝒏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ru-RU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ru-RU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аналит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𝑷𝒂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ru-RU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ru-RU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числ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𝑷𝒂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587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Воздух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0,052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342,0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336,0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69358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Воздух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0,122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1482,0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1409,0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56774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Воздух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0,365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9151,0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8832,0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76053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8">
                <a:extLst>
                  <a:ext uri="{FF2B5EF4-FFF2-40B4-BE49-F238E27FC236}">
                    <a16:creationId xmlns:a16="http://schemas.microsoft.com/office/drawing/2014/main" id="{C9CDE038-4B62-4F4B-9CDE-79898A5979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4862165"/>
                  </p:ext>
                </p:extLst>
              </p:nvPr>
            </p:nvGraphicFramePr>
            <p:xfrm>
              <a:off x="1487488" y="4437112"/>
              <a:ext cx="8128000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35060280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07878524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96194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4967852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Газ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00901" t="-8197" r="-20150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00299" t="-8197" r="-10089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01201" t="-8197" r="-1201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587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Воздух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0,052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342,0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336,0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69358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Воздух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0,122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1482,0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1409,0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56774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Воздух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0,365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9151,0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8832,0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76053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041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E4174-E267-4426-BB01-ED4D0D94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Термически индуцированные потоки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551CC3-4133-4284-859E-D2781D898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669158"/>
            <a:ext cx="7917081" cy="5058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8FE880-7D16-4275-8E62-6B9179A2E7F4}"/>
              </a:ext>
            </a:extLst>
          </p:cNvPr>
          <p:cNvSpPr txBox="1"/>
          <p:nvPr/>
        </p:nvSpPr>
        <p:spPr>
          <a:xfrm>
            <a:off x="8688288" y="1669158"/>
            <a:ext cx="304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Аналогичные идеи используются в компрессорах Кнудсена.</a:t>
            </a:r>
          </a:p>
        </p:txBody>
      </p:sp>
    </p:spTree>
    <p:extLst>
      <p:ext uri="{BB962C8B-B14F-4D97-AF65-F5344CB8AC3E}">
        <p14:creationId xmlns:p14="http://schemas.microsoft.com/office/powerpoint/2010/main" val="337206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D28DE0-40B3-4BB5-B63A-FB6B05F4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Термическая ползучесть — временная проблема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CC388-1AA5-4423-981F-7246F7F5F0B4}"/>
              </a:ext>
            </a:extLst>
          </p:cNvPr>
          <p:cNvSpPr txBox="1"/>
          <p:nvPr/>
        </p:nvSpPr>
        <p:spPr>
          <a:xfrm>
            <a:off x="479376" y="1951672"/>
            <a:ext cx="113772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Первый переходный процесс связан с тем, что жидкость начинает сползать по поверхности канала. С течением времени слой ползучей жидкости начинает взаимодействовать с застойными слоями жидкости над ним, создавая пограничный слой, аналогичный импульсивно начатой задаче о стенке.</a:t>
            </a:r>
          </a:p>
          <a:p>
            <a:endParaRPr lang="ru-RU" dirty="0">
              <a:solidFill>
                <a:srgbClr val="000000"/>
              </a:solidFill>
              <a:ea typeface="Microsoft Sans Serif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97033-CDC7-4A73-9F64-E9B8A5B40F78}"/>
              </a:ext>
            </a:extLst>
          </p:cNvPr>
          <p:cNvSpPr txBox="1"/>
          <p:nvPr/>
        </p:nvSpPr>
        <p:spPr>
          <a:xfrm>
            <a:off x="479376" y="4725144"/>
            <a:ext cx="11161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Второй временной масштаб задачи соответствует времени, которое требуется для перехода от начальных переходных процессов к установившемуся решению, когда чистый массовый расход равен нулю. Эта временная шкала основана на скорости ползучести и размерах резервуара.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6E0743-3C9E-4350-BE46-9FEDDB41CA4B}"/>
                  </a:ext>
                </a:extLst>
              </p:cNvPr>
              <p:cNvSpPr txBox="1"/>
              <p:nvPr/>
            </p:nvSpPr>
            <p:spPr>
              <a:xfrm>
                <a:off x="5483590" y="3429000"/>
                <a:ext cx="6844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6E0743-3C9E-4350-BE46-9FEDDB41C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590" y="3429000"/>
                <a:ext cx="68441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67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86920-4B29-4C4B-BC12-144B9A00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Термическая ползучесть — временная проблема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2CCA25-07A5-43F7-B1D7-595A1E516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35" y="2204864"/>
            <a:ext cx="5828621" cy="3600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F1A575-C189-495B-8C46-C85C4BD1E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34" y="2204864"/>
            <a:ext cx="5888154" cy="36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26E6EF-CB59-4153-952E-E4D5A82A3EA2}"/>
              </a:ext>
            </a:extLst>
          </p:cNvPr>
          <p:cNvSpPr txBox="1"/>
          <p:nvPr/>
        </p:nvSpPr>
        <p:spPr>
          <a:xfrm>
            <a:off x="7968208" y="4941168"/>
            <a:ext cx="24719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dirty="0"/>
              <a:t>Устойчивое состояние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57412-8A3C-4C6F-8CCC-2A09E15A4970}"/>
              </a:ext>
            </a:extLst>
          </p:cNvPr>
          <p:cNvSpPr txBox="1"/>
          <p:nvPr/>
        </p:nvSpPr>
        <p:spPr>
          <a:xfrm>
            <a:off x="1919577" y="4764236"/>
            <a:ext cx="24719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dirty="0"/>
              <a:t>Начальный период</a:t>
            </a:r>
          </a:p>
        </p:txBody>
      </p:sp>
    </p:spTree>
    <p:extLst>
      <p:ext uri="{BB962C8B-B14F-4D97-AF65-F5344CB8AC3E}">
        <p14:creationId xmlns:p14="http://schemas.microsoft.com/office/powerpoint/2010/main" val="152553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9B910ED-1375-4134-B591-174382DCBB14}"/>
              </a:ext>
            </a:extLst>
          </p:cNvPr>
          <p:cNvSpPr/>
          <p:nvPr/>
        </p:nvSpPr>
        <p:spPr>
          <a:xfrm>
            <a:off x="0" y="1556792"/>
            <a:ext cx="12192000" cy="5301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E0F487-6E2C-4FE8-8EFC-E8387772A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Термический эксперимент по ползучести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91B219-106B-46FC-AFDF-3C3E805E3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628800"/>
            <a:ext cx="5340352" cy="5040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2FE986-2C7D-4B7A-B5CA-F009C6679E87}"/>
              </a:ext>
            </a:extLst>
          </p:cNvPr>
          <p:cNvSpPr txBox="1"/>
          <p:nvPr/>
        </p:nvSpPr>
        <p:spPr>
          <a:xfrm>
            <a:off x="1919536" y="6279137"/>
            <a:ext cx="6096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клапан сброса давления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F94E6-364E-4292-B7AA-B823B5452622}"/>
              </a:ext>
            </a:extLst>
          </p:cNvPr>
          <p:cNvSpPr txBox="1"/>
          <p:nvPr/>
        </p:nvSpPr>
        <p:spPr>
          <a:xfrm>
            <a:off x="1944812" y="5909805"/>
            <a:ext cx="6096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датчик давления, температуры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35948-38EC-46DE-A1A1-D0CB108242BD}"/>
              </a:ext>
            </a:extLst>
          </p:cNvPr>
          <p:cNvSpPr txBox="1"/>
          <p:nvPr/>
        </p:nvSpPr>
        <p:spPr>
          <a:xfrm>
            <a:off x="346720" y="4828699"/>
            <a:ext cx="72008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000" dirty="0"/>
              <a:t>горячая жидкость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C6A336-76A6-43A5-9535-5C1CBE1EE9FE}"/>
              </a:ext>
            </a:extLst>
          </p:cNvPr>
          <p:cNvSpPr txBox="1"/>
          <p:nvPr/>
        </p:nvSpPr>
        <p:spPr>
          <a:xfrm>
            <a:off x="3791744" y="4828699"/>
            <a:ext cx="72008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000" dirty="0"/>
              <a:t>холодная жидкость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8540A-A189-44CE-8F4D-7C176EB93228}"/>
              </a:ext>
            </a:extLst>
          </p:cNvPr>
          <p:cNvSpPr txBox="1"/>
          <p:nvPr/>
        </p:nvSpPr>
        <p:spPr>
          <a:xfrm>
            <a:off x="706760" y="3902955"/>
            <a:ext cx="88678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ru-RU" sz="1000" dirty="0"/>
              <a:t>резервуар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D4AB9-E514-4F9D-9CA4-02D3C57B915D}"/>
              </a:ext>
            </a:extLst>
          </p:cNvPr>
          <p:cNvSpPr txBox="1"/>
          <p:nvPr/>
        </p:nvSpPr>
        <p:spPr>
          <a:xfrm>
            <a:off x="3791744" y="3963548"/>
            <a:ext cx="88678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ru-RU" sz="1000" dirty="0"/>
              <a:t>резервуар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B26328-45AE-4474-AE9A-F0C30FDD2635}"/>
              </a:ext>
            </a:extLst>
          </p:cNvPr>
          <p:cNvSpPr txBox="1"/>
          <p:nvPr/>
        </p:nvSpPr>
        <p:spPr>
          <a:xfrm>
            <a:off x="2207568" y="2911320"/>
            <a:ext cx="1224732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1000" dirty="0"/>
              <a:t>Проводящий материал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80E7CB-9218-451A-BFA8-28401C12DD46}"/>
              </a:ext>
            </a:extLst>
          </p:cNvPr>
          <p:cNvSpPr txBox="1"/>
          <p:nvPr/>
        </p:nvSpPr>
        <p:spPr>
          <a:xfrm>
            <a:off x="2249154" y="3749066"/>
            <a:ext cx="1224732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1000" dirty="0"/>
              <a:t>Проводящий материал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EA1EC1-1ED3-44CF-A95C-6480CE1AB7B6}"/>
              </a:ext>
            </a:extLst>
          </p:cNvPr>
          <p:cNvSpPr txBox="1"/>
          <p:nvPr/>
        </p:nvSpPr>
        <p:spPr>
          <a:xfrm>
            <a:off x="2129608" y="3407137"/>
            <a:ext cx="1463824" cy="246221"/>
          </a:xfrm>
          <a:prstGeom prst="rect">
            <a:avLst/>
          </a:prstGeom>
          <a:solidFill>
            <a:srgbClr val="CCCCC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sz="1000" dirty="0"/>
              <a:t>Массив микроканалов</a:t>
            </a:r>
          </a:p>
        </p:txBody>
      </p:sp>
    </p:spTree>
    <p:extLst>
      <p:ext uri="{BB962C8B-B14F-4D97-AF65-F5344CB8AC3E}">
        <p14:creationId xmlns:p14="http://schemas.microsoft.com/office/powerpoint/2010/main" val="169798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032728-228E-45A7-B11F-9999DE2BF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Компрессор Кнудсена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F438EF-1C1C-4BED-B249-AFF09F63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63" y="1916832"/>
            <a:ext cx="7335274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DFDDD3-9638-4BB8-B4AE-DEC763DFA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Унифицированная модель проскальзывания для течений, вызванных сдвигом</a:t>
            </a:r>
          </a:p>
        </p:txBody>
      </p:sp>
    </p:spTree>
    <p:extLst>
      <p:ext uri="{BB962C8B-B14F-4D97-AF65-F5344CB8AC3E}">
        <p14:creationId xmlns:p14="http://schemas.microsoft.com/office/powerpoint/2010/main" val="87966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0DA64-52B1-474B-AB8B-9F7D6A89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Линейный поток Куэтта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852E17-D10F-4A14-8D6B-503353F96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617216"/>
            <a:ext cx="7278481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0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2CDD4C-00ED-441B-BB29-159800B53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Линейный поток Куэтта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97024-756A-4374-8A40-BBD89A37625E}"/>
              </a:ext>
            </a:extLst>
          </p:cNvPr>
          <p:cNvSpPr txBox="1"/>
          <p:nvPr/>
        </p:nvSpPr>
        <p:spPr>
          <a:xfrm>
            <a:off x="407368" y="17008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Основное уравнение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654739-E8AD-457F-AEF2-1DCEEAA46C3B}"/>
                  </a:ext>
                </a:extLst>
              </p:cNvPr>
              <p:cNvSpPr txBox="1"/>
              <p:nvPr/>
            </p:nvSpPr>
            <p:spPr>
              <a:xfrm>
                <a:off x="3647728" y="1885474"/>
                <a:ext cx="1198277" cy="603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654739-E8AD-457F-AEF2-1DCEEAA46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1885474"/>
                <a:ext cx="1198277" cy="603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A7B60DD-6A00-42FE-82D4-6D94C8C9FDF6}"/>
              </a:ext>
            </a:extLst>
          </p:cNvPr>
          <p:cNvSpPr txBox="1"/>
          <p:nvPr/>
        </p:nvSpPr>
        <p:spPr>
          <a:xfrm>
            <a:off x="5295926" y="1976833"/>
            <a:ext cx="2756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 базе </a:t>
            </a:r>
            <a:r>
              <a:rPr lang="ru-RU" dirty="0" err="1"/>
              <a:t>ур</a:t>
            </a:r>
            <a:r>
              <a:rPr lang="ru-RU" dirty="0"/>
              <a:t>. Навье-Стокса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3F26DC-E41B-42A4-AB3A-85BDF00F0B88}"/>
              </a:ext>
            </a:extLst>
          </p:cNvPr>
          <p:cNvSpPr txBox="1"/>
          <p:nvPr/>
        </p:nvSpPr>
        <p:spPr>
          <a:xfrm>
            <a:off x="551384" y="2708920"/>
            <a:ext cx="215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Граничные условия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8A4D00-D1DF-4E16-A384-EE132ECD50DC}"/>
                  </a:ext>
                </a:extLst>
              </p:cNvPr>
              <p:cNvSpPr txBox="1"/>
              <p:nvPr/>
            </p:nvSpPr>
            <p:spPr>
              <a:xfrm>
                <a:off x="3359696" y="2939752"/>
                <a:ext cx="2295820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𝛼𝜆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8A4D00-D1DF-4E16-A384-EE132ECD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2939752"/>
                <a:ext cx="2295820" cy="573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37DF27-ED15-4B8C-AF39-C68F4D66F1EC}"/>
                  </a:ext>
                </a:extLst>
              </p:cNvPr>
              <p:cNvSpPr txBox="1"/>
              <p:nvPr/>
            </p:nvSpPr>
            <p:spPr>
              <a:xfrm>
                <a:off x="5735960" y="2939752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,где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dirty="0"/>
                  <a:t> — коэффициент скольжения,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dirty="0"/>
                  <a:t> — длина свободного пробега.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37DF27-ED15-4B8C-AF39-C68F4D66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2939752"/>
                <a:ext cx="6096000" cy="646331"/>
              </a:xfrm>
              <a:prstGeom prst="rect">
                <a:avLst/>
              </a:prstGeom>
              <a:blipFill>
                <a:blip r:embed="rId4"/>
                <a:stretch>
                  <a:fillRect l="-900" t="-471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F6DB43B-29AC-4584-9336-ECE29A0538FB}"/>
              </a:ext>
            </a:extLst>
          </p:cNvPr>
          <p:cNvSpPr txBox="1"/>
          <p:nvPr/>
        </p:nvSpPr>
        <p:spPr>
          <a:xfrm>
            <a:off x="1943900" y="3812129"/>
            <a:ext cx="8472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Классическая формула Максвелла для проскальзывания по скорости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9E312-975F-4BDC-BF7C-4E5C6176AE3B}"/>
              </a:ext>
            </a:extLst>
          </p:cNvPr>
          <p:cNvSpPr txBox="1"/>
          <p:nvPr/>
        </p:nvSpPr>
        <p:spPr>
          <a:xfrm>
            <a:off x="1943900" y="4420451"/>
            <a:ext cx="8256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Получено </a:t>
            </a:r>
            <a:r>
              <a:rPr lang="ru-RU" dirty="0" err="1"/>
              <a:t>Ohwada</a:t>
            </a:r>
            <a:r>
              <a:rPr lang="ru-RU" dirty="0"/>
              <a:t> et.al. для молекул твердых сфер с использованием линеаризованного уравнения Больцмана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E0206F-7D1D-406E-AEB5-0AEF5AC24577}"/>
                  </a:ext>
                </a:extLst>
              </p:cNvPr>
              <p:cNvSpPr txBox="1"/>
              <p:nvPr/>
            </p:nvSpPr>
            <p:spPr>
              <a:xfrm>
                <a:off x="880929" y="3803310"/>
                <a:ext cx="8771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E0206F-7D1D-406E-AEB5-0AEF5AC24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29" y="3803310"/>
                <a:ext cx="8771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AC73F8-C737-4655-98C7-D6427477291E}"/>
                  </a:ext>
                </a:extLst>
              </p:cNvPr>
              <p:cNvSpPr txBox="1"/>
              <p:nvPr/>
            </p:nvSpPr>
            <p:spPr>
              <a:xfrm>
                <a:off x="695400" y="4533155"/>
                <a:ext cx="124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=1.111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AC73F8-C737-4655-98C7-D64274772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4533155"/>
                <a:ext cx="12485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05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70968C-6C0F-478F-B770-F2F20A69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Практическая работа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858B06-05C6-4446-9FB2-F4158DD5DA80}"/>
                  </a:ext>
                </a:extLst>
              </p:cNvPr>
              <p:cNvSpPr txBox="1"/>
              <p:nvPr/>
            </p:nvSpPr>
            <p:spPr>
              <a:xfrm>
                <a:off x="920000" y="1961790"/>
                <a:ext cx="1196546" cy="603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858B06-05C6-4446-9FB2-F4158DD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00" y="1961790"/>
                <a:ext cx="1196546" cy="603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00F1A20-89C5-48D4-890F-8AADC8C325CF}"/>
              </a:ext>
            </a:extLst>
          </p:cNvPr>
          <p:cNvSpPr/>
          <p:nvPr/>
        </p:nvSpPr>
        <p:spPr>
          <a:xfrm>
            <a:off x="3863752" y="2060848"/>
            <a:ext cx="5688632" cy="14401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D5A5D28-7790-4B05-8319-869AFC5F66B5}"/>
              </a:ext>
            </a:extLst>
          </p:cNvPr>
          <p:cNvCxnSpPr>
            <a:stCxn id="4" idx="1"/>
          </p:cNvCxnSpPr>
          <p:nvPr/>
        </p:nvCxnSpPr>
        <p:spPr>
          <a:xfrm>
            <a:off x="3863752" y="2132856"/>
            <a:ext cx="0" cy="432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A35AB451-84ED-49C5-8553-0F5A4EDA1B6E}"/>
              </a:ext>
            </a:extLst>
          </p:cNvPr>
          <p:cNvCxnSpPr/>
          <p:nvPr/>
        </p:nvCxnSpPr>
        <p:spPr>
          <a:xfrm>
            <a:off x="9552384" y="2132856"/>
            <a:ext cx="0" cy="432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45FBB064-F602-4C1D-8748-E3DC6A2BD2FA}"/>
              </a:ext>
            </a:extLst>
          </p:cNvPr>
          <p:cNvCxnSpPr/>
          <p:nvPr/>
        </p:nvCxnSpPr>
        <p:spPr>
          <a:xfrm>
            <a:off x="3863752" y="2564904"/>
            <a:ext cx="56886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6D990BE-663E-40EA-B7B2-009ABA29D98A}"/>
              </a:ext>
            </a:extLst>
          </p:cNvPr>
          <p:cNvSpPr txBox="1"/>
          <p:nvPr/>
        </p:nvSpPr>
        <p:spPr>
          <a:xfrm>
            <a:off x="6558027" y="22002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8CDE173-73C7-48F7-9339-7146685A53CB}"/>
              </a:ext>
            </a:extLst>
          </p:cNvPr>
          <p:cNvCxnSpPr>
            <a:cxnSpLocks/>
          </p:cNvCxnSpPr>
          <p:nvPr/>
        </p:nvCxnSpPr>
        <p:spPr>
          <a:xfrm>
            <a:off x="9552384" y="2060848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F3C6EAB-831B-4F23-B411-44180305C6AB}"/>
              </a:ext>
            </a:extLst>
          </p:cNvPr>
          <p:cNvCxnSpPr>
            <a:cxnSpLocks/>
          </p:cNvCxnSpPr>
          <p:nvPr/>
        </p:nvCxnSpPr>
        <p:spPr>
          <a:xfrm>
            <a:off x="9555038" y="2200218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AB5D1186-E605-46E5-B0D6-26A08901C03B}"/>
              </a:ext>
            </a:extLst>
          </p:cNvPr>
          <p:cNvCxnSpPr/>
          <p:nvPr/>
        </p:nvCxnSpPr>
        <p:spPr>
          <a:xfrm>
            <a:off x="9768408" y="1844824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89779046-3612-432A-8FD5-FD7A102B3D26}"/>
              </a:ext>
            </a:extLst>
          </p:cNvPr>
          <p:cNvCxnSpPr/>
          <p:nvPr/>
        </p:nvCxnSpPr>
        <p:spPr>
          <a:xfrm flipV="1">
            <a:off x="9768408" y="2200218"/>
            <a:ext cx="0" cy="29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B0B59D1-0818-4F6B-B7F4-B1890F64774B}"/>
              </a:ext>
            </a:extLst>
          </p:cNvPr>
          <p:cNvCxnSpPr/>
          <p:nvPr/>
        </p:nvCxnSpPr>
        <p:spPr>
          <a:xfrm flipV="1">
            <a:off x="9768408" y="2060848"/>
            <a:ext cx="0" cy="1393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D0C6F2A-D479-4ED6-8869-EFD08715F1C5}"/>
              </a:ext>
            </a:extLst>
          </p:cNvPr>
          <p:cNvSpPr txBox="1"/>
          <p:nvPr/>
        </p:nvSpPr>
        <p:spPr>
          <a:xfrm>
            <a:off x="9765754" y="216189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47451A-65F2-4AE8-A7A7-AC21A41A775B}"/>
              </a:ext>
            </a:extLst>
          </p:cNvPr>
          <p:cNvSpPr txBox="1"/>
          <p:nvPr/>
        </p:nvSpPr>
        <p:spPr>
          <a:xfrm>
            <a:off x="442793" y="324433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</a:t>
            </a:r>
            <a:r>
              <a:rPr lang="en-US" dirty="0"/>
              <a:t>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1E5AEA-3105-4566-AB81-F0F7F2E0BC00}"/>
                  </a:ext>
                </a:extLst>
              </p:cNvPr>
              <p:cNvSpPr txBox="1"/>
              <p:nvPr/>
            </p:nvSpPr>
            <p:spPr>
              <a:xfrm>
                <a:off x="1229844" y="3152001"/>
                <a:ext cx="4451347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1E5AEA-3105-4566-AB81-F0F7F2E0B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844" y="3152001"/>
                <a:ext cx="4451347" cy="526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75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80CC50-7147-471F-9789-3C73D714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Аналитическое выражение для профиля скорости (</a:t>
            </a:r>
            <a:r>
              <a:rPr lang="ru-RU" i="1" dirty="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ru-RU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4DEBCC-70E5-4907-ADE1-82FDCA0078BB}"/>
                  </a:ext>
                </a:extLst>
              </p:cNvPr>
              <p:cNvSpPr txBox="1"/>
              <p:nvPr/>
            </p:nvSpPr>
            <p:spPr>
              <a:xfrm>
                <a:off x="839416" y="1772816"/>
                <a:ext cx="2519216" cy="816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𝐾𝑛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4DEBCC-70E5-4907-ADE1-82FDCA007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772816"/>
                <a:ext cx="2519216" cy="8162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BFEBE61-A55E-4FED-AFCD-37F5B9B1C824}"/>
              </a:ext>
            </a:extLst>
          </p:cNvPr>
          <p:cNvSpPr txBox="1"/>
          <p:nvPr/>
        </p:nvSpPr>
        <p:spPr>
          <a:xfrm>
            <a:off x="3575720" y="18116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, где мы определили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B0A15D-2D06-4BBE-B2CD-5110DC6AD8EB}"/>
                  </a:ext>
                </a:extLst>
              </p:cNvPr>
              <p:cNvSpPr txBox="1"/>
              <p:nvPr/>
            </p:nvSpPr>
            <p:spPr>
              <a:xfrm>
                <a:off x="5798687" y="1734183"/>
                <a:ext cx="825033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B0A15D-2D06-4BBE-B2CD-5110DC6AD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687" y="1734183"/>
                <a:ext cx="825033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66D3353-BD49-4A8E-A5E9-BEF024CC3E52}"/>
              </a:ext>
            </a:extLst>
          </p:cNvPr>
          <p:cNvSpPr txBox="1"/>
          <p:nvPr/>
        </p:nvSpPr>
        <p:spPr>
          <a:xfrm>
            <a:off x="310632" y="26451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Обобщенный коэффициент скольжения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039E9B-4C4C-4F7F-A583-224078638056}"/>
                  </a:ext>
                </a:extLst>
              </p:cNvPr>
              <p:cNvSpPr txBox="1"/>
              <p:nvPr/>
            </p:nvSpPr>
            <p:spPr>
              <a:xfrm>
                <a:off x="839416" y="3166122"/>
                <a:ext cx="3023456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039E9B-4C4C-4F7F-A583-224078638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3166122"/>
                <a:ext cx="3023456" cy="312650"/>
              </a:xfrm>
              <a:prstGeom prst="rect">
                <a:avLst/>
              </a:prstGeom>
              <a:blipFill>
                <a:blip r:embed="rId4"/>
                <a:stretch>
                  <a:fillRect t="-3846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FB14A6-686F-4B6E-906E-01A630DF4FDA}"/>
                  </a:ext>
                </a:extLst>
              </p:cNvPr>
              <p:cNvSpPr txBox="1"/>
              <p:nvPr/>
            </p:nvSpPr>
            <p:spPr>
              <a:xfrm>
                <a:off x="886191" y="3630372"/>
                <a:ext cx="5953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=1,2977;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=0,71851;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=−1,17488;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=0,58642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FB14A6-686F-4B6E-906E-01A630DF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91" y="3630372"/>
                <a:ext cx="5953361" cy="276999"/>
              </a:xfrm>
              <a:prstGeom prst="rect">
                <a:avLst/>
              </a:prstGeom>
              <a:blipFill>
                <a:blip r:embed="rId5"/>
                <a:stretch>
                  <a:fillRect l="-921" t="-2222" r="-512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78C6E05-C853-4820-A084-2302C54DA541}"/>
              </a:ext>
            </a:extLst>
          </p:cNvPr>
          <p:cNvSpPr txBox="1"/>
          <p:nvPr/>
        </p:nvSpPr>
        <p:spPr>
          <a:xfrm>
            <a:off x="496050" y="4384037"/>
            <a:ext cx="104244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Расширяет действие условия проскальзывания первого порядка.</a:t>
            </a:r>
          </a:p>
          <a:p>
            <a:endParaRPr lang="en-US" dirty="0"/>
          </a:p>
          <a:p>
            <a:r>
              <a:rPr lang="ru-RU" dirty="0"/>
              <a:t>Сходится к условию проскальзывания первого порядка для Kn&lt;0,1.</a:t>
            </a:r>
          </a:p>
        </p:txBody>
      </p:sp>
    </p:spTree>
    <p:extLst>
      <p:ext uri="{BB962C8B-B14F-4D97-AF65-F5344CB8AC3E}">
        <p14:creationId xmlns:p14="http://schemas.microsoft.com/office/powerpoint/2010/main" val="406107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566BAF-7B87-44DA-B745-89C4CAAE9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скоростей плоских течений Куэтта.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E84F1A-F307-4C18-87B0-717A6CDD8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633615"/>
            <a:ext cx="5763429" cy="5125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1AAB39-86FB-4A9F-BC03-00E74CCA8691}"/>
              </a:ext>
            </a:extLst>
          </p:cNvPr>
          <p:cNvSpPr txBox="1"/>
          <p:nvPr/>
        </p:nvSpPr>
        <p:spPr>
          <a:xfrm>
            <a:off x="6096000" y="191683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Модель действительна для Kn&lt;12.</a:t>
            </a:r>
          </a:p>
          <a:p>
            <a:endParaRPr lang="en-US" dirty="0"/>
          </a:p>
          <a:p>
            <a:r>
              <a:rPr lang="ru-RU" dirty="0"/>
              <a:t>Подходит для (почти) изотермических течений, поэтому M&lt;0,3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45DB8-55F2-44AA-82C9-F2C4EFF52401}"/>
              </a:ext>
            </a:extLst>
          </p:cNvPr>
          <p:cNvSpPr txBox="1"/>
          <p:nvPr/>
        </p:nvSpPr>
        <p:spPr>
          <a:xfrm>
            <a:off x="6115626" y="63894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Показана верхняя половина канала</a:t>
            </a:r>
          </a:p>
        </p:txBody>
      </p:sp>
    </p:spTree>
    <p:extLst>
      <p:ext uri="{BB962C8B-B14F-4D97-AF65-F5344CB8AC3E}">
        <p14:creationId xmlns:p14="http://schemas.microsoft.com/office/powerpoint/2010/main" val="210292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C9B58F-D216-40C1-AA7C-A0A95941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Вязкий нагрев: плоское распределение температуры потока Куэтта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779325-7496-47AD-AB73-08E3BCA3E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8" y="1556791"/>
            <a:ext cx="5860138" cy="5280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B65C16-9CD0-4A53-AAFB-10348C26E48E}"/>
              </a:ext>
            </a:extLst>
          </p:cNvPr>
          <p:cNvSpPr txBox="1"/>
          <p:nvPr/>
        </p:nvSpPr>
        <p:spPr>
          <a:xfrm rot="16200000">
            <a:off x="4822652" y="4012529"/>
            <a:ext cx="2471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Скачок температуры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DDF8B-F6CC-43EB-A0B3-7EAFFDDFDDCE}"/>
              </a:ext>
            </a:extLst>
          </p:cNvPr>
          <p:cNvSpPr txBox="1"/>
          <p:nvPr/>
        </p:nvSpPr>
        <p:spPr>
          <a:xfrm>
            <a:off x="6312026" y="1639006"/>
            <a:ext cx="4320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Зависимость вязкости модели от 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A0734F-2AC4-4957-9260-FB7F18C7A448}"/>
                  </a:ext>
                </a:extLst>
              </p:cNvPr>
              <p:cNvSpPr txBox="1"/>
              <p:nvPr/>
            </p:nvSpPr>
            <p:spPr>
              <a:xfrm>
                <a:off x="7795413" y="2222561"/>
                <a:ext cx="1353704" cy="774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A0734F-2AC4-4957-9260-FB7F18C7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413" y="2222561"/>
                <a:ext cx="1353704" cy="774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2235A87-CD40-4C5D-966F-97FC524EB10A}"/>
              </a:ext>
            </a:extLst>
          </p:cNvPr>
          <p:cNvSpPr txBox="1"/>
          <p:nvPr/>
        </p:nvSpPr>
        <p:spPr>
          <a:xfrm>
            <a:off x="6338618" y="3645024"/>
            <a:ext cx="53954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Наблюдается значительное увеличение средней температуры с увеличением числа Маха, что указывает на доминирующие эффекты вязкого нагрева.</a:t>
            </a:r>
          </a:p>
        </p:txBody>
      </p:sp>
    </p:spTree>
    <p:extLst>
      <p:ext uri="{BB962C8B-B14F-4D97-AF65-F5344CB8AC3E}">
        <p14:creationId xmlns:p14="http://schemas.microsoft.com/office/powerpoint/2010/main" val="7628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ACFE4-0CA8-455C-9378-ABF10DDEE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Эффекты сжимаемости, вызванные вязким нагревом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1C44BB-8976-4FA8-906E-1F7B4CF5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700808"/>
            <a:ext cx="5688632" cy="5087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5A0472-D4FF-4500-9CAC-9B0385E17E2C}"/>
              </a:ext>
            </a:extLst>
          </p:cNvPr>
          <p:cNvSpPr txBox="1"/>
          <p:nvPr/>
        </p:nvSpPr>
        <p:spPr>
          <a:xfrm>
            <a:off x="6168008" y="23488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Новая модель скорости действительна для </a:t>
            </a:r>
            <a:r>
              <a:rPr lang="ru-RU" dirty="0" err="1"/>
              <a:t>Ma</a:t>
            </a:r>
            <a:r>
              <a:rPr lang="ru-RU" dirty="0"/>
              <a:t>&lt;0,3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5D7875-F7E6-4247-A2F7-813D8976F7A9}"/>
              </a:ext>
            </a:extLst>
          </p:cNvPr>
          <p:cNvSpPr txBox="1"/>
          <p:nvPr/>
        </p:nvSpPr>
        <p:spPr>
          <a:xfrm>
            <a:off x="6118365" y="6309320"/>
            <a:ext cx="6129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Показана верхняя половина канала</a:t>
            </a:r>
          </a:p>
        </p:txBody>
      </p:sp>
    </p:spTree>
    <p:extLst>
      <p:ext uri="{BB962C8B-B14F-4D97-AF65-F5344CB8AC3E}">
        <p14:creationId xmlns:p14="http://schemas.microsoft.com/office/powerpoint/2010/main" val="66264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A6BC02-FCEC-47FC-A669-8771D735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нормированной длины проскальзывания с числом Кнудсена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A5D806-2D77-4B09-9D55-B63C9DAC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988840"/>
            <a:ext cx="4867954" cy="4582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144BA6-1882-4E94-8B65-0AADCD3D0751}"/>
                  </a:ext>
                </a:extLst>
              </p:cNvPr>
              <p:cNvSpPr txBox="1"/>
              <p:nvPr/>
            </p:nvSpPr>
            <p:spPr>
              <a:xfrm rot="16200000">
                <a:off x="-1454580" y="3913504"/>
                <a:ext cx="39306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Безразмерная длина скольжения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144BA6-1882-4E94-8B65-0AADCD3D0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454580" y="3913504"/>
                <a:ext cx="3930628" cy="369332"/>
              </a:xfrm>
              <a:prstGeom prst="rect">
                <a:avLst/>
              </a:prstGeom>
              <a:blipFill>
                <a:blip r:embed="rId3"/>
                <a:stretch>
                  <a:fillRect l="-8197" r="-24590" b="-12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4C23A9-462E-4158-AD70-ED1D4BAC94A9}"/>
                  </a:ext>
                </a:extLst>
              </p:cNvPr>
              <p:cNvSpPr txBox="1"/>
              <p:nvPr/>
            </p:nvSpPr>
            <p:spPr>
              <a:xfrm>
                <a:off x="6312024" y="1798160"/>
                <a:ext cx="1970796" cy="990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4C23A9-462E-4158-AD70-ED1D4BAC9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1798160"/>
                <a:ext cx="1970796" cy="990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81EFE6-42EC-415C-9D7F-BA06594D26F1}"/>
                  </a:ext>
                </a:extLst>
              </p:cNvPr>
              <p:cNvSpPr txBox="1"/>
              <p:nvPr/>
            </p:nvSpPr>
            <p:spPr>
              <a:xfrm>
                <a:off x="9027653" y="2099293"/>
                <a:ext cx="9627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𝐾𝑛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81EFE6-42EC-415C-9D7F-BA06594D2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653" y="2099293"/>
                <a:ext cx="962764" cy="276999"/>
              </a:xfrm>
              <a:prstGeom prst="rect">
                <a:avLst/>
              </a:prstGeom>
              <a:blipFill>
                <a:blip r:embed="rId5"/>
                <a:stretch>
                  <a:fillRect l="-5696" r="-5063" b="-13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4052A00-48BF-4763-BFE0-E642F9B3B2BF}"/>
              </a:ext>
            </a:extLst>
          </p:cNvPr>
          <p:cNvSpPr txBox="1"/>
          <p:nvPr/>
        </p:nvSpPr>
        <p:spPr>
          <a:xfrm>
            <a:off x="5769933" y="28449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Расстояние от стенки, где экстраполированная объемная скорость потока равна скорости стенки.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E72D38E-7ACF-4354-8EC7-56B62C89E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430" y="3547222"/>
            <a:ext cx="4525006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9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20437-E340-4A51-B0CA-939536D5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напряжения сдвига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99756E-CD12-44B0-A292-48165305BB10}"/>
                  </a:ext>
                </a:extLst>
              </p:cNvPr>
              <p:cNvSpPr txBox="1"/>
              <p:nvPr/>
            </p:nvSpPr>
            <p:spPr>
              <a:xfrm>
                <a:off x="227348" y="1772816"/>
                <a:ext cx="1173730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Метод наименьших квадратов для линеаризованного решения Больцмана </a:t>
                </a:r>
                <a:r>
                  <a:rPr lang="en-US" dirty="0"/>
                  <a:t>Sone et al (1990).</a:t>
                </a:r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Равномерно сходится к правильным асимптотическим пределам при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ru-RU" dirty="0"/>
                  <a:t>.</a:t>
                </a:r>
              </a:p>
              <a:p>
                <a:endParaRPr lang="ru-RU" dirty="0"/>
              </a:p>
              <a:p>
                <a:r>
                  <a:rPr lang="ru-RU" dirty="0"/>
                  <a:t>Точное предсказание касательного напряжения 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ru-RU" dirty="0"/>
                  <a:t>и 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&lt;0.3</m:t>
                    </m:r>
                  </m:oMath>
                </a14:m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99756E-CD12-44B0-A292-48165305B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48" y="1772816"/>
                <a:ext cx="11737304" cy="1477328"/>
              </a:xfrm>
              <a:prstGeom prst="rect">
                <a:avLst/>
              </a:prstGeom>
              <a:blipFill>
                <a:blip r:embed="rId2"/>
                <a:stretch>
                  <a:fillRect l="-415" t="-2479" b="-57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C08DDA1-617A-4E62-B14F-038859806621}"/>
              </a:ext>
            </a:extLst>
          </p:cNvPr>
          <p:cNvSpPr txBox="1"/>
          <p:nvPr/>
        </p:nvSpPr>
        <p:spPr>
          <a:xfrm>
            <a:off x="251673" y="3779748"/>
            <a:ext cx="5228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Свободномолекулярное напряжение сдвига</a:t>
            </a:r>
            <a:r>
              <a:rPr lang="en-US" dirty="0"/>
              <a:t>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943E8-F7FA-4510-8D09-4252E681571D}"/>
                  </a:ext>
                </a:extLst>
              </p:cNvPr>
              <p:cNvSpPr txBox="1"/>
              <p:nvPr/>
            </p:nvSpPr>
            <p:spPr>
              <a:xfrm>
                <a:off x="5159896" y="3463776"/>
                <a:ext cx="2159245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D943E8-F7FA-4510-8D09-4252E6815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3463776"/>
                <a:ext cx="2159245" cy="818366"/>
              </a:xfrm>
              <a:prstGeom prst="rect">
                <a:avLst/>
              </a:prstGeom>
              <a:blipFill>
                <a:blip r:embed="rId3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CFD5972-10AA-406D-BF04-170A2EB542D0}"/>
              </a:ext>
            </a:extLst>
          </p:cNvPr>
          <p:cNvSpPr txBox="1"/>
          <p:nvPr/>
        </p:nvSpPr>
        <p:spPr>
          <a:xfrm>
            <a:off x="251673" y="46790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Непрерывное напряжение сдвига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2DFC7B-21A5-40B1-BB95-651D6E9AC221}"/>
                  </a:ext>
                </a:extLst>
              </p:cNvPr>
              <p:cNvSpPr txBox="1"/>
              <p:nvPr/>
            </p:nvSpPr>
            <p:spPr>
              <a:xfrm>
                <a:off x="4291902" y="4545379"/>
                <a:ext cx="1735988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cont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2DFC7B-21A5-40B1-BB95-651D6E9AC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902" y="4545379"/>
                <a:ext cx="1735988" cy="516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34A277B-900B-4640-8BA3-D266089D46B2}"/>
              </a:ext>
            </a:extLst>
          </p:cNvPr>
          <p:cNvSpPr txBox="1"/>
          <p:nvPr/>
        </p:nvSpPr>
        <p:spPr>
          <a:xfrm>
            <a:off x="6456040" y="46190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,где динамическая вязкость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9812D6-1A80-4F2E-8A5E-389F320EA0F2}"/>
              </a:ext>
            </a:extLst>
          </p:cNvPr>
          <p:cNvSpPr txBox="1"/>
          <p:nvPr/>
        </p:nvSpPr>
        <p:spPr>
          <a:xfrm>
            <a:off x="6528048" y="4877458"/>
            <a:ext cx="2880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не зависит от давления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3F1978-9A0C-4FA6-98DE-A8501E452902}"/>
                  </a:ext>
                </a:extLst>
              </p:cNvPr>
              <p:cNvSpPr txBox="1"/>
              <p:nvPr/>
            </p:nvSpPr>
            <p:spPr>
              <a:xfrm>
                <a:off x="9588743" y="4394568"/>
                <a:ext cx="1601464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3F1978-9A0C-4FA6-98DE-A8501E452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743" y="4394568"/>
                <a:ext cx="1601464" cy="8183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0C3B71-E1B3-468A-B390-D7AF93E58FA0}"/>
                  </a:ext>
                </a:extLst>
              </p:cNvPr>
              <p:cNvSpPr txBox="1"/>
              <p:nvPr/>
            </p:nvSpPr>
            <p:spPr>
              <a:xfrm>
                <a:off x="695400" y="5261584"/>
                <a:ext cx="3161891" cy="633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,∞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𝑎𝐾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𝑏𝐾𝑛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𝑎𝐾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𝑐𝐾𝑛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0C3B71-E1B3-468A-B390-D7AF93E58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5261584"/>
                <a:ext cx="3161891" cy="633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E1AC1A-E82A-46FC-A412-338F1A53948E}"/>
                  </a:ext>
                </a:extLst>
              </p:cNvPr>
              <p:cNvSpPr txBox="1"/>
              <p:nvPr/>
            </p:nvSpPr>
            <p:spPr>
              <a:xfrm>
                <a:off x="695400" y="6237312"/>
                <a:ext cx="3563924" cy="603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𝑎𝐾𝑛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𝑎𝐾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𝑐𝐾𝑛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E1AC1A-E82A-46FC-A412-338F1A539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6237312"/>
                <a:ext cx="3563924" cy="6036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B46485-A2FE-4524-AE11-083578FAEE8B}"/>
                  </a:ext>
                </a:extLst>
              </p:cNvPr>
              <p:cNvSpPr txBox="1"/>
              <p:nvPr/>
            </p:nvSpPr>
            <p:spPr>
              <a:xfrm>
                <a:off x="5281039" y="5756655"/>
                <a:ext cx="36055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=0,5297;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=0,6030;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=1,6277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B46485-A2FE-4524-AE11-083578FA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039" y="5756655"/>
                <a:ext cx="3605539" cy="276999"/>
              </a:xfrm>
              <a:prstGeom prst="rect">
                <a:avLst/>
              </a:prstGeom>
              <a:blipFill>
                <a:blip r:embed="rId8"/>
                <a:stretch>
                  <a:fillRect l="-338" r="-1182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39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8C14B4-1A57-40CC-A337-38408123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напряжения сдвига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784C0A-5968-42C8-AFDC-F38184B8586E}"/>
                  </a:ext>
                </a:extLst>
              </p:cNvPr>
              <p:cNvSpPr txBox="1"/>
              <p:nvPr/>
            </p:nvSpPr>
            <p:spPr>
              <a:xfrm>
                <a:off x="407368" y="162880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Асимптотические разложения 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784C0A-5968-42C8-AFDC-F38184B85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628800"/>
                <a:ext cx="6096000" cy="369332"/>
              </a:xfrm>
              <a:prstGeom prst="rect">
                <a:avLst/>
              </a:prstGeom>
              <a:blipFill>
                <a:blip r:embed="rId2"/>
                <a:stretch>
                  <a:fillRect l="-900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77B371-834A-412E-8E5B-3C2CDFC1C67B}"/>
                  </a:ext>
                </a:extLst>
              </p:cNvPr>
              <p:cNvSpPr txBox="1"/>
              <p:nvPr/>
            </p:nvSpPr>
            <p:spPr>
              <a:xfrm>
                <a:off x="983432" y="1978542"/>
                <a:ext cx="5774979" cy="751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77B371-834A-412E-8E5B-3C2CDFC1C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1978542"/>
                <a:ext cx="5774979" cy="7512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BF135C-A755-4F99-B11F-7E530CB987F7}"/>
                  </a:ext>
                </a:extLst>
              </p:cNvPr>
              <p:cNvSpPr txBox="1"/>
              <p:nvPr/>
            </p:nvSpPr>
            <p:spPr>
              <a:xfrm>
                <a:off x="7266742" y="2354157"/>
                <a:ext cx="8744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BF135C-A755-4F99-B11F-7E530CB98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742" y="2354157"/>
                <a:ext cx="874407" cy="276999"/>
              </a:xfrm>
              <a:prstGeom prst="rect">
                <a:avLst/>
              </a:prstGeom>
              <a:blipFill>
                <a:blip r:embed="rId4"/>
                <a:stretch>
                  <a:fillRect l="-5594" r="-3497" b="-8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DCDA42-2881-43BF-BFBB-B521774CC3E3}"/>
                  </a:ext>
                </a:extLst>
              </p:cNvPr>
              <p:cNvSpPr txBox="1"/>
              <p:nvPr/>
            </p:nvSpPr>
            <p:spPr>
              <a:xfrm>
                <a:off x="1066800" y="3206911"/>
                <a:ext cx="5509906" cy="708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DCDA42-2881-43BF-BFBB-B521774CC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206911"/>
                <a:ext cx="5509906" cy="7080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2E610E-3187-43A6-900E-EA8FC6863F1D}"/>
                  </a:ext>
                </a:extLst>
              </p:cNvPr>
              <p:cNvSpPr txBox="1"/>
              <p:nvPr/>
            </p:nvSpPr>
            <p:spPr>
              <a:xfrm>
                <a:off x="7266742" y="3490659"/>
                <a:ext cx="807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2E610E-3187-43A6-900E-EA8FC6863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742" y="3490659"/>
                <a:ext cx="807080" cy="276999"/>
              </a:xfrm>
              <a:prstGeom prst="rect">
                <a:avLst/>
              </a:prstGeom>
              <a:blipFill>
                <a:blip r:embed="rId6"/>
                <a:stretch>
                  <a:fillRect l="-6061" r="-6818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1B2089-7DCE-478F-9AF9-0B70D061DF9F}"/>
                  </a:ext>
                </a:extLst>
              </p:cNvPr>
              <p:cNvSpPr txBox="1"/>
              <p:nvPr/>
            </p:nvSpPr>
            <p:spPr>
              <a:xfrm>
                <a:off x="1033901" y="4253628"/>
                <a:ext cx="260584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=−2,2601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1B2089-7DCE-478F-9AF9-0B70D061D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01" y="4253628"/>
                <a:ext cx="2605842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7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A349B0-F605-47FF-9919-19B37382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3F13E3-8869-4837-8C73-03D29EB5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" y="1628800"/>
            <a:ext cx="8301356" cy="52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2B0E6C-998B-4C71-80B4-D365DFCB33B8}"/>
              </a:ext>
            </a:extLst>
          </p:cNvPr>
          <p:cNvSpPr txBox="1"/>
          <p:nvPr/>
        </p:nvSpPr>
        <p:spPr>
          <a:xfrm>
            <a:off x="5807968" y="2290925"/>
            <a:ext cx="273630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Свободномолекулярный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2513B-6409-4556-8805-13446B19FC6B}"/>
              </a:ext>
            </a:extLst>
          </p:cNvPr>
          <p:cNvSpPr txBox="1"/>
          <p:nvPr/>
        </p:nvSpPr>
        <p:spPr>
          <a:xfrm>
            <a:off x="6096000" y="3515358"/>
            <a:ext cx="179645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Непрерывность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DA68F-C9C1-4995-A449-3630890D3EF5}"/>
              </a:ext>
            </a:extLst>
          </p:cNvPr>
          <p:cNvSpPr txBox="1"/>
          <p:nvPr/>
        </p:nvSpPr>
        <p:spPr>
          <a:xfrm>
            <a:off x="6527240" y="4559146"/>
            <a:ext cx="9339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Модель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23FF5C8-47FD-483C-921B-D3D5D128C86B}"/>
              </a:ext>
            </a:extLst>
          </p:cNvPr>
          <p:cNvSpPr/>
          <p:nvPr/>
        </p:nvSpPr>
        <p:spPr>
          <a:xfrm>
            <a:off x="1127448" y="2996952"/>
            <a:ext cx="1944216" cy="88773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57463-CE87-4CC1-BD8C-5DEE2327D701}"/>
              </a:ext>
            </a:extLst>
          </p:cNvPr>
          <p:cNvSpPr txBox="1"/>
          <p:nvPr/>
        </p:nvSpPr>
        <p:spPr>
          <a:xfrm>
            <a:off x="1308321" y="3017943"/>
            <a:ext cx="179645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Свободномолекулярный</a:t>
            </a:r>
            <a:r>
              <a:rPr lang="en-US" sz="1400" dirty="0"/>
              <a:t> </a:t>
            </a:r>
            <a:r>
              <a:rPr lang="ru-RU" sz="1400" dirty="0"/>
              <a:t>масштаб</a:t>
            </a:r>
          </a:p>
        </p:txBody>
      </p:sp>
    </p:spTree>
    <p:extLst>
      <p:ext uri="{BB962C8B-B14F-4D97-AF65-F5344CB8AC3E}">
        <p14:creationId xmlns:p14="http://schemas.microsoft.com/office/powerpoint/2010/main" val="8248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FE3525-57AC-48DF-A4EC-40A8CD5B5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нормализованного напряжения сдвига в зависимости от Kn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C35FFB-8F71-4DBE-86FA-8E0F65713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672753"/>
            <a:ext cx="5687219" cy="5106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0489AC-1238-49C5-8EA6-5C1711CEA53B}"/>
              </a:ext>
            </a:extLst>
          </p:cNvPr>
          <p:cNvSpPr txBox="1"/>
          <p:nvPr/>
        </p:nvSpPr>
        <p:spPr>
          <a:xfrm>
            <a:off x="1090737" y="3902643"/>
            <a:ext cx="187220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Непрерывный масштаб</a:t>
            </a:r>
          </a:p>
        </p:txBody>
      </p:sp>
    </p:spTree>
    <p:extLst>
      <p:ext uri="{BB962C8B-B14F-4D97-AF65-F5344CB8AC3E}">
        <p14:creationId xmlns:p14="http://schemas.microsoft.com/office/powerpoint/2010/main" val="234093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AC195-1DED-4020-B255-47A737C3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Корреляция напряжения сдвига и модели скорости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81E15-58F1-4B50-A177-E9ABED549F89}"/>
              </a:ext>
            </a:extLst>
          </p:cNvPr>
          <p:cNvSpPr txBox="1"/>
          <p:nvPr/>
        </p:nvSpPr>
        <p:spPr>
          <a:xfrm>
            <a:off x="191344" y="1556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Определение эффективной вязкости: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D702A0-D4ED-4CE2-A716-D8B4CE168018}"/>
                  </a:ext>
                </a:extLst>
              </p:cNvPr>
              <p:cNvSpPr txBox="1"/>
              <p:nvPr/>
            </p:nvSpPr>
            <p:spPr>
              <a:xfrm>
                <a:off x="2855640" y="2420888"/>
                <a:ext cx="5645135" cy="841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𝑑𝑢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𝑎𝐾𝑛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𝑎𝐾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𝑐𝐾𝑛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𝐾𝑛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D702A0-D4ED-4CE2-A716-D8B4CE168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420888"/>
                <a:ext cx="5645135" cy="8415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84739E6-E53C-4984-A71D-5D6DD8AFBFC1}"/>
              </a:ext>
            </a:extLst>
          </p:cNvPr>
          <p:cNvSpPr txBox="1"/>
          <p:nvPr/>
        </p:nvSpPr>
        <p:spPr>
          <a:xfrm>
            <a:off x="5159896" y="40738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Касательное напряжение установившегося течения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B3695FD-2F16-42E4-9539-F6D311477F2B}"/>
              </a:ext>
            </a:extLst>
          </p:cNvPr>
          <p:cNvSpPr/>
          <p:nvPr/>
        </p:nvSpPr>
        <p:spPr>
          <a:xfrm>
            <a:off x="4722369" y="2282602"/>
            <a:ext cx="2448272" cy="886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7E2709B-12A4-4069-A84F-AA394181FC59}"/>
              </a:ext>
            </a:extLst>
          </p:cNvPr>
          <p:cNvCxnSpPr/>
          <p:nvPr/>
        </p:nvCxnSpPr>
        <p:spPr>
          <a:xfrm flipH="1" flipV="1">
            <a:off x="6096000" y="3262400"/>
            <a:ext cx="720080" cy="811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B583DE3D-0090-4766-B090-4EA21D877A8A}"/>
              </a:ext>
            </a:extLst>
          </p:cNvPr>
          <p:cNvSpPr/>
          <p:nvPr/>
        </p:nvSpPr>
        <p:spPr>
          <a:xfrm>
            <a:off x="7170641" y="2377194"/>
            <a:ext cx="1330134" cy="69749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6126F0-37E1-4B89-B238-60B38E60B0FE}"/>
                  </a:ext>
                </a:extLst>
              </p:cNvPr>
              <p:cNvSpPr txBox="1"/>
              <p:nvPr/>
            </p:nvSpPr>
            <p:spPr>
              <a:xfrm>
                <a:off x="8905894" y="1926124"/>
                <a:ext cx="823623" cy="6764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𝑑𝑢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6126F0-37E1-4B89-B238-60B38E60B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894" y="1926124"/>
                <a:ext cx="823623" cy="67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CB7E5D7-BCF0-4530-B2B7-032958D6773F}"/>
              </a:ext>
            </a:extLst>
          </p:cNvPr>
          <p:cNvSpPr txBox="1"/>
          <p:nvPr/>
        </p:nvSpPr>
        <p:spPr>
          <a:xfrm>
            <a:off x="9618913" y="2079691"/>
            <a:ext cx="232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устойчивого потока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F1543D8-89E5-4BE7-B25B-483CCF9960E7}"/>
              </a:ext>
            </a:extLst>
          </p:cNvPr>
          <p:cNvCxnSpPr/>
          <p:nvPr/>
        </p:nvCxnSpPr>
        <p:spPr>
          <a:xfrm flipH="1">
            <a:off x="8500775" y="2377194"/>
            <a:ext cx="331529" cy="22539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21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D30DE-AF42-41EC-B5E2-D04EE9E5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1-</a:t>
            </a:r>
            <a:r>
              <a:rPr lang="en-US" dirty="0"/>
              <a:t>D </a:t>
            </a:r>
            <a:r>
              <a:rPr lang="ru-RU" dirty="0"/>
              <a:t>анализ </a:t>
            </a:r>
            <a:r>
              <a:rPr lang="ru-RU" dirty="0" err="1"/>
              <a:t>микропотоков</a:t>
            </a:r>
            <a:r>
              <a:rPr lang="ru-RU" dirty="0"/>
              <a:t> под давлением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26029E-4DAA-4719-843E-351120A9631E}"/>
                  </a:ext>
                </a:extLst>
              </p:cNvPr>
              <p:cNvSpPr txBox="1"/>
              <p:nvPr/>
            </p:nvSpPr>
            <p:spPr>
              <a:xfrm>
                <a:off x="839416" y="1916832"/>
                <a:ext cx="4340227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26029E-4DAA-4719-843E-351120A96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916832"/>
                <a:ext cx="4340227" cy="6249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F96C1D-1C90-4069-AE34-92310BC85B16}"/>
                  </a:ext>
                </a:extLst>
              </p:cNvPr>
              <p:cNvSpPr txBox="1"/>
              <p:nvPr/>
            </p:nvSpPr>
            <p:spPr>
              <a:xfrm>
                <a:off x="839416" y="2794572"/>
                <a:ext cx="1783180" cy="6285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F96C1D-1C90-4069-AE34-92310BC85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2794572"/>
                <a:ext cx="1783180" cy="6285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26280E-73D2-4819-BD58-38404D26FBD3}"/>
                  </a:ext>
                </a:extLst>
              </p:cNvPr>
              <p:cNvSpPr txBox="1"/>
              <p:nvPr/>
            </p:nvSpPr>
            <p:spPr>
              <a:xfrm>
                <a:off x="824581" y="3588592"/>
                <a:ext cx="6097760" cy="629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𝑅𝑇𝐿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П−1</m:t>
                              </m:r>
                            </m:e>
                          </m:d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П)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26280E-73D2-4819-BD58-38404D26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1" y="3588592"/>
                <a:ext cx="6097760" cy="6293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B1AF56-7986-4FE7-AB1C-834AA38F53EB}"/>
                  </a:ext>
                </a:extLst>
              </p:cNvPr>
              <p:cNvSpPr txBox="1"/>
              <p:nvPr/>
            </p:nvSpPr>
            <p:spPr>
              <a:xfrm>
                <a:off x="7824192" y="3893043"/>
                <a:ext cx="928588" cy="56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П=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B1AF56-7986-4FE7-AB1C-834AA38F5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3893043"/>
                <a:ext cx="928588" cy="565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D6E3BB-C201-4928-B5E8-D4FA994368DE}"/>
                  </a:ext>
                </a:extLst>
              </p:cNvPr>
              <p:cNvSpPr txBox="1"/>
              <p:nvPr/>
            </p:nvSpPr>
            <p:spPr>
              <a:xfrm>
                <a:off x="9552384" y="3916832"/>
                <a:ext cx="2108847" cy="5177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D6E3BB-C201-4928-B5E8-D4FA99436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384" y="3916832"/>
                <a:ext cx="2108847" cy="5177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5195993-20D5-457D-B95D-9964012E4589}"/>
              </a:ext>
            </a:extLst>
          </p:cNvPr>
          <p:cNvSpPr txBox="1"/>
          <p:nvPr/>
        </p:nvSpPr>
        <p:spPr>
          <a:xfrm>
            <a:off x="7104358" y="4020146"/>
            <a:ext cx="55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,где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F54D1-CD07-41FA-A497-30305AC3B83E}"/>
              </a:ext>
            </a:extLst>
          </p:cNvPr>
          <p:cNvSpPr txBox="1"/>
          <p:nvPr/>
        </p:nvSpPr>
        <p:spPr>
          <a:xfrm>
            <a:off x="8996930" y="39629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7CAA66-4E4D-4774-B302-C8F1E9FD471B}"/>
                  </a:ext>
                </a:extLst>
              </p:cNvPr>
              <p:cNvSpPr txBox="1"/>
              <p:nvPr/>
            </p:nvSpPr>
            <p:spPr>
              <a:xfrm>
                <a:off x="3521625" y="2970357"/>
                <a:ext cx="832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𝔇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𝐾𝑛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7CAA66-4E4D-4774-B302-C8F1E9FD4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625" y="2970357"/>
                <a:ext cx="832728" cy="276999"/>
              </a:xfrm>
              <a:prstGeom prst="rect">
                <a:avLst/>
              </a:prstGeom>
              <a:blipFill>
                <a:blip r:embed="rId7"/>
                <a:stretch>
                  <a:fillRect l="-2941" r="-10294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8AABFE-22E2-41E6-89B8-D36CB17EB70C}"/>
                  </a:ext>
                </a:extLst>
              </p:cNvPr>
              <p:cNvSpPr txBox="1"/>
              <p:nvPr/>
            </p:nvSpPr>
            <p:spPr>
              <a:xfrm>
                <a:off x="767408" y="4559167"/>
                <a:ext cx="5001690" cy="629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𝑛𝑠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=1+12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П+1</m:t>
                          </m:r>
                        </m:den>
                      </m:f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−12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Kn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П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8AABFE-22E2-41E6-89B8-D36CB17EB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4559167"/>
                <a:ext cx="5001690" cy="6291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119F17-247C-4A07-A6AE-632ED383E41F}"/>
                  </a:ext>
                </a:extLst>
              </p:cNvPr>
              <p:cNvSpPr txBox="1"/>
              <p:nvPr/>
            </p:nvSpPr>
            <p:spPr>
              <a:xfrm>
                <a:off x="6312024" y="4735240"/>
                <a:ext cx="947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𝔇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119F17-247C-4A07-A6AE-632ED383E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4735240"/>
                <a:ext cx="947054" cy="276999"/>
              </a:xfrm>
              <a:prstGeom prst="rect">
                <a:avLst/>
              </a:prstGeom>
              <a:blipFill>
                <a:blip r:embed="rId9"/>
                <a:stretch>
                  <a:fillRect l="-2564" t="-2222" r="-8333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D97B19-5905-4C56-A067-C1F08204FAB5}"/>
                  </a:ext>
                </a:extLst>
              </p:cNvPr>
              <p:cNvSpPr txBox="1"/>
              <p:nvPr/>
            </p:nvSpPr>
            <p:spPr>
              <a:xfrm>
                <a:off x="1919536" y="5411165"/>
                <a:ext cx="3072571" cy="666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𝑠𝑙𝑖𝑝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𝑠𝑙𝑖𝑝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=1+12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𝑢𝑡</m:t>
                              </m:r>
                            </m:sub>
                          </m:sSub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П+1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D97B19-5905-4C56-A067-C1F08204F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5411165"/>
                <a:ext cx="3072571" cy="6666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D9B518-AD8E-421A-8FF3-79145A2A0A65}"/>
                  </a:ext>
                </a:extLst>
              </p:cNvPr>
              <p:cNvSpPr txBox="1"/>
              <p:nvPr/>
            </p:nvSpPr>
            <p:spPr>
              <a:xfrm>
                <a:off x="6369187" y="5654583"/>
                <a:ext cx="832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𝔇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𝐾𝑛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D9B518-AD8E-421A-8FF3-79145A2A0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187" y="5654583"/>
                <a:ext cx="832728" cy="276999"/>
              </a:xfrm>
              <a:prstGeom prst="rect">
                <a:avLst/>
              </a:prstGeom>
              <a:blipFill>
                <a:blip r:embed="rId11"/>
                <a:stretch>
                  <a:fillRect l="-2941" t="-2222" r="-10294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2DCFCF3-E024-45E1-9469-5BA78F5280DE}"/>
              </a:ext>
            </a:extLst>
          </p:cNvPr>
          <p:cNvSpPr txBox="1"/>
          <p:nvPr/>
        </p:nvSpPr>
        <p:spPr>
          <a:xfrm>
            <a:off x="1891333" y="6364267"/>
            <a:ext cx="723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Какая из формул лучше соответствует экспериментальным данным?</a:t>
            </a:r>
          </a:p>
        </p:txBody>
      </p:sp>
    </p:spTree>
    <p:extLst>
      <p:ext uri="{BB962C8B-B14F-4D97-AF65-F5344CB8AC3E}">
        <p14:creationId xmlns:p14="http://schemas.microsoft.com/office/powerpoint/2010/main" val="362378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207645E-52F0-4F99-9C92-2328097045EB}"/>
              </a:ext>
            </a:extLst>
          </p:cNvPr>
          <p:cNvSpPr/>
          <p:nvPr/>
        </p:nvSpPr>
        <p:spPr>
          <a:xfrm>
            <a:off x="0" y="1558149"/>
            <a:ext cx="12192000" cy="5299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2FA2DD-0191-4D2E-884C-40434892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Боковые колебания МЭМС-структур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435C09-CE05-4DE8-A6D1-B2C9D435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060848"/>
            <a:ext cx="3324689" cy="1676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3D9241-CB33-4686-9E51-2DA426A5572E}"/>
              </a:ext>
            </a:extLst>
          </p:cNvPr>
          <p:cNvSpPr txBox="1"/>
          <p:nvPr/>
        </p:nvSpPr>
        <p:spPr>
          <a:xfrm>
            <a:off x="695400" y="15581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Times New Roman" panose="02020603050405020304" pitchFamily="18" charset="0"/>
              </a:rPr>
              <a:t>Nguyen and Howe (1999): Comb-micro-resonator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98B83-7B9E-4377-B82F-15A2A803F907}"/>
              </a:ext>
            </a:extLst>
          </p:cNvPr>
          <p:cNvSpPr txBox="1"/>
          <p:nvPr/>
        </p:nvSpPr>
        <p:spPr>
          <a:xfrm>
            <a:off x="4151784" y="2204864"/>
            <a:ext cx="7632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гребенчатый микро резонатор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0E2E0E-7761-408E-968B-34DE426F6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4014865"/>
            <a:ext cx="4077269" cy="269595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61B3B20-83E0-4F32-BE05-2C155B0E3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645" y="3354277"/>
            <a:ext cx="3877216" cy="26768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1ED339-581F-4E6B-9724-F5AA840F3C80}"/>
              </a:ext>
            </a:extLst>
          </p:cNvPr>
          <p:cNvSpPr txBox="1"/>
          <p:nvPr/>
        </p:nvSpPr>
        <p:spPr>
          <a:xfrm>
            <a:off x="5036021" y="5979876"/>
            <a:ext cx="6101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Колебательный поток Куэтта</a:t>
            </a:r>
          </a:p>
        </p:txBody>
      </p:sp>
    </p:spTree>
    <p:extLst>
      <p:ext uri="{BB962C8B-B14F-4D97-AF65-F5344CB8AC3E}">
        <p14:creationId xmlns:p14="http://schemas.microsoft.com/office/powerpoint/2010/main" val="38100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F50943-4B72-48C4-BE1D-205B34811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Мотивация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16382-6A58-43C0-8890-196B6A1513CB}"/>
              </a:ext>
            </a:extLst>
          </p:cNvPr>
          <p:cNvSpPr txBox="1"/>
          <p:nvPr/>
        </p:nvSpPr>
        <p:spPr>
          <a:xfrm>
            <a:off x="335360" y="1862162"/>
            <a:ext cx="115212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Недавние эксперименты в камерах сверхвысокого вакуума (</a:t>
            </a:r>
            <a:r>
              <a:rPr lang="ru-RU" i="1" dirty="0">
                <a:latin typeface="Cambria Math" panose="02040503050406030204" pitchFamily="18" charset="0"/>
                <a:ea typeface="Cambria Math" panose="02040503050406030204" pitchFamily="18" charset="0"/>
              </a:rPr>
              <a:t>P &lt; 10</a:t>
            </a:r>
            <a:r>
              <a:rPr lang="ru-RU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-8</a:t>
            </a:r>
            <a:r>
              <a:rPr lang="ru-RU" dirty="0"/>
              <a:t> </a:t>
            </a:r>
            <a:r>
              <a:rPr lang="ru-RU" dirty="0" err="1"/>
              <a:t>мбар</a:t>
            </a:r>
            <a:r>
              <a:rPr lang="ru-RU" dirty="0"/>
              <a:t>) для достижения высокого коэффициента качества Q (</a:t>
            </a:r>
            <a:r>
              <a:rPr lang="ru-RU" dirty="0" err="1"/>
              <a:t>Yang</a:t>
            </a:r>
            <a:r>
              <a:rPr lang="ru-RU" dirty="0"/>
              <a:t>,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al</a:t>
            </a:r>
            <a:r>
              <a:rPr lang="ru-RU" dirty="0"/>
              <a:t>., 2000).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Ожидание значительных эффектов разрежения.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Современные </a:t>
            </a:r>
            <a:r>
              <a:rPr lang="ru-RU" dirty="0" err="1"/>
              <a:t>микрорезонаторы</a:t>
            </a:r>
            <a:r>
              <a:rPr lang="ru-RU" dirty="0"/>
              <a:t> на частоте 10-100 МГц (</a:t>
            </a:r>
            <a:r>
              <a:rPr lang="ru-RU" dirty="0" err="1"/>
              <a:t>Mattila</a:t>
            </a:r>
            <a:r>
              <a:rPr lang="ru-RU" dirty="0"/>
              <a:t>,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al</a:t>
            </a:r>
            <a:r>
              <a:rPr lang="ru-RU" dirty="0"/>
              <a:t>., 2002; </a:t>
            </a:r>
            <a:r>
              <a:rPr lang="ru-RU" dirty="0" err="1"/>
              <a:t>Wang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al</a:t>
            </a:r>
            <a:r>
              <a:rPr lang="ru-RU" dirty="0"/>
              <a:t>., 2000). Сопоставимо с частотой столкновений с газом (~ 1 ГГц).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Ожидание сильных неравновесных эффектов.</a:t>
            </a:r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5A4AA42C-CE8B-4C9C-9FDB-DF01C747AA71}"/>
              </a:ext>
            </a:extLst>
          </p:cNvPr>
          <p:cNvSpPr/>
          <p:nvPr/>
        </p:nvSpPr>
        <p:spPr>
          <a:xfrm>
            <a:off x="5231904" y="4005064"/>
            <a:ext cx="360040" cy="325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829A09-63D9-418C-BA61-4CA2E103BDE2}"/>
              </a:ext>
            </a:extLst>
          </p:cNvPr>
          <p:cNvSpPr txBox="1"/>
          <p:nvPr/>
        </p:nvSpPr>
        <p:spPr>
          <a:xfrm>
            <a:off x="2855640" y="453981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ru-RU" dirty="0"/>
              <a:t>Точный анализ колебательного течения Куэтта во всем режиме Кнудсена и в широком диапазоне частот необходим для улучшения конструкции.</a:t>
            </a:r>
          </a:p>
        </p:txBody>
      </p:sp>
    </p:spTree>
    <p:extLst>
      <p:ext uri="{BB962C8B-B14F-4D97-AF65-F5344CB8AC3E}">
        <p14:creationId xmlns:p14="http://schemas.microsoft.com/office/powerpoint/2010/main" val="187836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6827E7-0079-4118-AE3F-2A9F19C0C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Организация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B479D3-DEF1-4916-A924-BE352F7018DB}"/>
                  </a:ext>
                </a:extLst>
              </p:cNvPr>
              <p:cNvSpPr txBox="1"/>
              <p:nvPr/>
            </p:nvSpPr>
            <p:spPr>
              <a:xfrm>
                <a:off x="767408" y="1585163"/>
                <a:ext cx="1130525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Разработать эмпирические модели скорости проскальзывания и напряжения сдвига для</a:t>
                </a:r>
              </a:p>
              <a:p>
                <a:r>
                  <a:rPr lang="ru-RU" dirty="0"/>
                  <a:t>устойчивые потоки Куэтта с использованием прямого моделирования твердых сфер</a:t>
                </a:r>
              </a:p>
              <a:p>
                <a:r>
                  <a:rPr lang="ru-RU" dirty="0"/>
                  <a:t>Монте-Карло (HS-DSMC)</a:t>
                </a:r>
              </a:p>
              <a:p>
                <a:endParaRPr lang="ru-RU" dirty="0"/>
              </a:p>
              <a:p>
                <a:r>
                  <a:rPr lang="ru-RU" dirty="0"/>
                  <a:t>• Расширить эмпирическую модель на квазистационарные колебательные потоки Куэтта и подтвердить ее с помощью HS-DSMC</a:t>
                </a:r>
              </a:p>
              <a:p>
                <a:endParaRPr lang="ru-RU" dirty="0"/>
              </a:p>
              <a:p>
                <a:r>
                  <a:rPr lang="ru-RU" dirty="0"/>
                  <a:t>• Используя HS-DSMC, изучите высокочастотные колебательные потоки Куэтта и подтвердите результаты DSMC 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ru-RU" dirty="0"/>
                  <a:t>, используя аналитические решения нестационарного </a:t>
                </a:r>
                <a:r>
                  <a:rPr lang="ru-RU" dirty="0" err="1"/>
                  <a:t>бесстолкновительного</a:t>
                </a:r>
                <a:r>
                  <a:rPr lang="ru-RU" dirty="0"/>
                  <a:t> уравнения Больцмана.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B479D3-DEF1-4916-A924-BE352F70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1585163"/>
                <a:ext cx="11305256" cy="2862322"/>
              </a:xfrm>
              <a:prstGeom prst="rect">
                <a:avLst/>
              </a:prstGeom>
              <a:blipFill>
                <a:blip r:embed="rId2"/>
                <a:stretch>
                  <a:fillRect l="-485" t="-1064" r="-593" b="-23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72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07DC8D-01F7-43BE-9863-5BBFF522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колебательного течения Куэтта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CD7718-2AB0-46C2-9BF3-3EEC95A7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772816"/>
            <a:ext cx="3858163" cy="2734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04B9B-DE81-476A-9BC1-37F332D5F7E8}"/>
              </a:ext>
            </a:extLst>
          </p:cNvPr>
          <p:cNvSpPr txBox="1"/>
          <p:nvPr/>
        </p:nvSpPr>
        <p:spPr>
          <a:xfrm>
            <a:off x="695400" y="45068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Колебательный поток Куэтта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C83C3-318B-413B-ABE0-0F6100DDA06B}"/>
              </a:ext>
            </a:extLst>
          </p:cNvPr>
          <p:cNvSpPr txBox="1"/>
          <p:nvPr/>
        </p:nvSpPr>
        <p:spPr>
          <a:xfrm>
            <a:off x="839416" y="5445224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Физические параметры: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AEA291-BF4E-4E0E-8884-9084AD1A8FFA}"/>
                  </a:ext>
                </a:extLst>
              </p:cNvPr>
              <p:cNvSpPr txBox="1"/>
              <p:nvPr/>
            </p:nvSpPr>
            <p:spPr>
              <a:xfrm>
                <a:off x="3540797" y="5491390"/>
                <a:ext cx="877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AEA291-BF4E-4E0E-8884-9084AD1A8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797" y="5491390"/>
                <a:ext cx="877356" cy="276999"/>
              </a:xfrm>
              <a:prstGeom prst="rect">
                <a:avLst/>
              </a:prstGeom>
              <a:blipFill>
                <a:blip r:embed="rId3"/>
                <a:stretch>
                  <a:fillRect l="-3472" r="-5556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D93297C-FA4A-4FC9-8850-A9015C588E10}"/>
              </a:ext>
            </a:extLst>
          </p:cNvPr>
          <p:cNvSpPr txBox="1"/>
          <p:nvPr/>
        </p:nvSpPr>
        <p:spPr>
          <a:xfrm>
            <a:off x="5185082" y="1772816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Безразмерные параметры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0B8542-2B93-4AA0-A54F-68DDFE53D8E2}"/>
                  </a:ext>
                </a:extLst>
              </p:cNvPr>
              <p:cNvSpPr txBox="1"/>
              <p:nvPr/>
            </p:nvSpPr>
            <p:spPr>
              <a:xfrm>
                <a:off x="5519936" y="2351127"/>
                <a:ext cx="79021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0B8542-2B93-4AA0-A54F-68DDFE53D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351127"/>
                <a:ext cx="790216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E89A133-DAE4-47D7-9951-570FCB2A8D98}"/>
              </a:ext>
            </a:extLst>
          </p:cNvPr>
          <p:cNvSpPr txBox="1"/>
          <p:nvPr/>
        </p:nvSpPr>
        <p:spPr>
          <a:xfrm>
            <a:off x="6803192" y="2429450"/>
            <a:ext cx="101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Кнудсен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CDE633-CF02-4F43-B083-4319EF0CE383}"/>
                  </a:ext>
                </a:extLst>
              </p:cNvPr>
              <p:cNvSpPr txBox="1"/>
              <p:nvPr/>
            </p:nvSpPr>
            <p:spPr>
              <a:xfrm>
                <a:off x="5510788" y="3019817"/>
                <a:ext cx="1093376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CDE633-CF02-4F43-B083-4319EF0CE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788" y="3019817"/>
                <a:ext cx="1093376" cy="818366"/>
              </a:xfrm>
              <a:prstGeom prst="rect">
                <a:avLst/>
              </a:prstGeom>
              <a:blipFill>
                <a:blip r:embed="rId5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AD36C3B-B953-4515-ADDB-65122330EAC0}"/>
              </a:ext>
            </a:extLst>
          </p:cNvPr>
          <p:cNvSpPr txBox="1"/>
          <p:nvPr/>
        </p:nvSpPr>
        <p:spPr>
          <a:xfrm>
            <a:off x="6934477" y="3284984"/>
            <a:ext cx="75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Стокс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4A2AB6-9758-479C-8BD6-8BFF9B8168AF}"/>
              </a:ext>
            </a:extLst>
          </p:cNvPr>
          <p:cNvSpPr txBox="1"/>
          <p:nvPr/>
        </p:nvSpPr>
        <p:spPr>
          <a:xfrm>
            <a:off x="6668058" y="4286003"/>
            <a:ext cx="3228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Приближение неразрывности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D82E70-18F4-4238-BBFE-3158EEC1A273}"/>
                  </a:ext>
                </a:extLst>
              </p:cNvPr>
              <p:cNvSpPr txBox="1"/>
              <p:nvPr/>
            </p:nvSpPr>
            <p:spPr>
              <a:xfrm>
                <a:off x="7688722" y="4653136"/>
                <a:ext cx="1187312" cy="603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D82E70-18F4-4238-BBFE-3158EEC1A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22" y="4653136"/>
                <a:ext cx="1187312" cy="6031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83FEEA-1160-418C-BD2E-80981A7D9599}"/>
                  </a:ext>
                </a:extLst>
              </p:cNvPr>
              <p:cNvSpPr txBox="1"/>
              <p:nvPr/>
            </p:nvSpPr>
            <p:spPr>
              <a:xfrm>
                <a:off x="6663788" y="5446712"/>
                <a:ext cx="3369769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𝛼𝜆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83FEEA-1160-418C-BD2E-80981A7D9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788" y="5446712"/>
                <a:ext cx="3369769" cy="5740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A77138-C63D-44F8-AF5A-5E95A516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Отклик скорости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2E0CEA-248E-4EF6-B071-DFDAC27BD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777233"/>
            <a:ext cx="2638793" cy="2048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C3E24C-8E8C-4D57-B1A4-AEC3F27C1EC3}"/>
                  </a:ext>
                </a:extLst>
              </p:cNvPr>
              <p:cNvSpPr txBox="1"/>
              <p:nvPr/>
            </p:nvSpPr>
            <p:spPr>
              <a:xfrm>
                <a:off x="4223792" y="1968286"/>
                <a:ext cx="2375587" cy="311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𝐼𝑚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C3E24C-8E8C-4D57-B1A4-AEC3F27C1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1968286"/>
                <a:ext cx="2375587" cy="311304"/>
              </a:xfrm>
              <a:prstGeom prst="rect">
                <a:avLst/>
              </a:prstGeom>
              <a:blipFill>
                <a:blip r:embed="rId3"/>
                <a:stretch>
                  <a:fillRect l="-769" t="-3922" b="-19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B9404C-F18B-40C7-B466-A31255352C63}"/>
                  </a:ext>
                </a:extLst>
              </p:cNvPr>
              <p:cNvSpPr txBox="1"/>
              <p:nvPr/>
            </p:nvSpPr>
            <p:spPr>
              <a:xfrm>
                <a:off x="4223792" y="2544350"/>
                <a:ext cx="1093376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B9404C-F18B-40C7-B466-A31255352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2544350"/>
                <a:ext cx="1093376" cy="818366"/>
              </a:xfrm>
              <a:prstGeom prst="rect">
                <a:avLst/>
              </a:prstGeom>
              <a:blipFill>
                <a:blip r:embed="rId4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E277001-41F7-475B-8A5E-C04D53AED55E}"/>
              </a:ext>
            </a:extLst>
          </p:cNvPr>
          <p:cNvSpPr txBox="1"/>
          <p:nvPr/>
        </p:nvSpPr>
        <p:spPr>
          <a:xfrm>
            <a:off x="5663952" y="2779006"/>
            <a:ext cx="75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Стокс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E8ADC3-9DDB-4F3E-9805-3AA5CE60E8E1}"/>
                  </a:ext>
                </a:extLst>
              </p:cNvPr>
              <p:cNvSpPr txBox="1"/>
              <p:nvPr/>
            </p:nvSpPr>
            <p:spPr>
              <a:xfrm>
                <a:off x="4151784" y="3623656"/>
                <a:ext cx="4013984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ra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ra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E8ADC3-9DDB-4F3E-9805-3AA5CE60E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3623656"/>
                <a:ext cx="4013984" cy="335413"/>
              </a:xfrm>
              <a:prstGeom prst="rect">
                <a:avLst/>
              </a:prstGeom>
              <a:blipFill>
                <a:blip r:embed="rId5"/>
                <a:stretch>
                  <a:fillRect l="-303" b="-2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3D2EC6C-1E95-4C7B-8215-4782DF500F01}"/>
              </a:ext>
            </a:extLst>
          </p:cNvPr>
          <p:cNvSpPr txBox="1"/>
          <p:nvPr/>
        </p:nvSpPr>
        <p:spPr>
          <a:xfrm>
            <a:off x="1066800" y="4404170"/>
            <a:ext cx="8701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Решение с обобщенным краевым условием проскальзывания: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1B60A8-5262-4733-9D06-9B8873FDA441}"/>
                  </a:ext>
                </a:extLst>
              </p:cNvPr>
              <p:cNvSpPr txBox="1"/>
              <p:nvPr/>
            </p:nvSpPr>
            <p:spPr>
              <a:xfrm>
                <a:off x="407368" y="5080103"/>
                <a:ext cx="7340086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𝐼𝑚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ra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ra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𝐾𝑛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cosh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ra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func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ra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ra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𝐾𝑛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cosh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ra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1B60A8-5262-4733-9D06-9B8873FDA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080103"/>
                <a:ext cx="7340086" cy="7194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A4BD01C-BCB1-46FD-9145-B615505E1EFC}"/>
              </a:ext>
            </a:extLst>
          </p:cNvPr>
          <p:cNvSpPr txBox="1"/>
          <p:nvPr/>
        </p:nvSpPr>
        <p:spPr>
          <a:xfrm>
            <a:off x="2207568" y="59864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Обобщенный коэффициент скольжения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0EA379-2440-4535-892E-898791BB2756}"/>
              </a:ext>
            </a:extLst>
          </p:cNvPr>
          <p:cNvSpPr txBox="1"/>
          <p:nvPr/>
        </p:nvSpPr>
        <p:spPr>
          <a:xfrm>
            <a:off x="2207568" y="64351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Амплитуда боковых колебаний.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7021A4-F6DE-4F23-AB4F-C22B133EE323}"/>
                  </a:ext>
                </a:extLst>
              </p:cNvPr>
              <p:cNvSpPr txBox="1"/>
              <p:nvPr/>
            </p:nvSpPr>
            <p:spPr>
              <a:xfrm>
                <a:off x="1649696" y="5978830"/>
                <a:ext cx="3651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7021A4-F6DE-4F23-AB4F-C22B133EE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696" y="5978830"/>
                <a:ext cx="365100" cy="276999"/>
              </a:xfrm>
              <a:prstGeom prst="rect">
                <a:avLst/>
              </a:prstGeom>
              <a:blipFill>
                <a:blip r:embed="rId7"/>
                <a:stretch>
                  <a:fillRect l="-8333" r="-1667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4EFD95-13FA-4D55-A2CB-A1E253B69644}"/>
                  </a:ext>
                </a:extLst>
              </p:cNvPr>
              <p:cNvSpPr txBox="1"/>
              <p:nvPr/>
            </p:nvSpPr>
            <p:spPr>
              <a:xfrm>
                <a:off x="1654533" y="6435128"/>
                <a:ext cx="3096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4EFD95-13FA-4D55-A2CB-A1E253B69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533" y="6435128"/>
                <a:ext cx="309637" cy="276999"/>
              </a:xfrm>
              <a:prstGeom prst="rect">
                <a:avLst/>
              </a:prstGeom>
              <a:blipFill>
                <a:blip r:embed="rId8"/>
                <a:stretch>
                  <a:fillRect l="-15686" r="-7843" b="-1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75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C5D52D-86B4-4892-81FB-6DDB7998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Квазистационарный поток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C92DC-1EC3-44F6-9CF1-64C914468C38}"/>
              </a:ext>
            </a:extLst>
          </p:cNvPr>
          <p:cNvSpPr txBox="1"/>
          <p:nvPr/>
        </p:nvSpPr>
        <p:spPr>
          <a:xfrm>
            <a:off x="479376" y="17008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Квазистационарный поток: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F52D38-4C4C-41D8-8C32-C5B643946347}"/>
                  </a:ext>
                </a:extLst>
              </p:cNvPr>
              <p:cNvSpPr txBox="1"/>
              <p:nvPr/>
            </p:nvSpPr>
            <p:spPr>
              <a:xfrm>
                <a:off x="3527376" y="1746974"/>
                <a:ext cx="19457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=0,1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=0,25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F52D38-4C4C-41D8-8C32-C5B643946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376" y="1746974"/>
                <a:ext cx="1945789" cy="276999"/>
              </a:xfrm>
              <a:prstGeom prst="rect">
                <a:avLst/>
              </a:prstGeom>
              <a:blipFill>
                <a:blip r:embed="rId2"/>
                <a:stretch>
                  <a:fillRect l="-2508" t="-2222" r="-2821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5524A9-1F55-4AF8-87A5-E6F27388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2130792"/>
            <a:ext cx="4363059" cy="39343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49B276-5588-4456-BC4E-F5B417336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816" y="2566421"/>
            <a:ext cx="3768021" cy="322663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8DEC06-E415-45D7-8FCA-238206CEA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837" y="2578625"/>
            <a:ext cx="3707901" cy="322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3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88B15-A25A-4603-A6D9-AEDCF2E17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Квазистационарный поток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F6A23F-EDE8-42E0-B89F-EB67752FA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2564904"/>
            <a:ext cx="4420217" cy="3972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D8C51A-9F05-4305-9678-4DEC5A90E7C7}"/>
              </a:ext>
            </a:extLst>
          </p:cNvPr>
          <p:cNvSpPr txBox="1"/>
          <p:nvPr/>
        </p:nvSpPr>
        <p:spPr>
          <a:xfrm>
            <a:off x="479376" y="17008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Квазистационарный поток: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4F8227-C0A8-4E9F-8BD5-21D3548EFA76}"/>
                  </a:ext>
                </a:extLst>
              </p:cNvPr>
              <p:cNvSpPr txBox="1"/>
              <p:nvPr/>
            </p:nvSpPr>
            <p:spPr>
              <a:xfrm>
                <a:off x="3527376" y="1746974"/>
                <a:ext cx="1769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4F8227-C0A8-4E9F-8BD5-21D3548E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376" y="1746974"/>
                <a:ext cx="1769459" cy="276999"/>
              </a:xfrm>
              <a:prstGeom prst="rect">
                <a:avLst/>
              </a:prstGeom>
              <a:blipFill>
                <a:blip r:embed="rId3"/>
                <a:stretch>
                  <a:fillRect l="-2759" t="-2222" r="-2759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2EE50E-ADD0-4D3B-BFAA-B6C6C38C2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365" y="2787314"/>
            <a:ext cx="3620975" cy="31683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F7CCA86-29F1-4F0C-9DDD-C5C7B053D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792" y="2787315"/>
            <a:ext cx="3603864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6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73C1E2-A0ED-4ED6-A01B-ECB9B2E5D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Резюме модели для квазистационарных потоков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1146FA-4623-4B2C-A1AB-74B86ABB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556792"/>
            <a:ext cx="5554250" cy="5301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9C1B2-9C02-48CA-9004-FF690A1A9945}"/>
              </a:ext>
            </a:extLst>
          </p:cNvPr>
          <p:cNvSpPr txBox="1"/>
          <p:nvPr/>
        </p:nvSpPr>
        <p:spPr>
          <a:xfrm rot="16200000">
            <a:off x="-1688050" y="3796226"/>
            <a:ext cx="4128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Нормированная амплитуда скорости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11F35D-CD13-487D-8719-FC853007AECD}"/>
                  </a:ext>
                </a:extLst>
              </p:cNvPr>
              <p:cNvSpPr txBox="1"/>
              <p:nvPr/>
            </p:nvSpPr>
            <p:spPr>
              <a:xfrm>
                <a:off x="6888088" y="2060848"/>
                <a:ext cx="12028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&lt;0,25⇒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11F35D-CD13-487D-8719-FC853007A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88" y="2060848"/>
                <a:ext cx="1202830" cy="276999"/>
              </a:xfrm>
              <a:prstGeom prst="rect">
                <a:avLst/>
              </a:prstGeom>
              <a:blipFill>
                <a:blip r:embed="rId3"/>
                <a:stretch>
                  <a:fillRect l="-6091" r="-3046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5CBAC79-6A1E-4CDB-B171-4887A72A6527}"/>
              </a:ext>
            </a:extLst>
          </p:cNvPr>
          <p:cNvSpPr txBox="1"/>
          <p:nvPr/>
        </p:nvSpPr>
        <p:spPr>
          <a:xfrm>
            <a:off x="8184232" y="2014681"/>
            <a:ext cx="23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Квази-стационарный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10115-0903-4EA7-8B90-CD5C15F92636}"/>
              </a:ext>
            </a:extLst>
          </p:cNvPr>
          <p:cNvSpPr txBox="1"/>
          <p:nvPr/>
        </p:nvSpPr>
        <p:spPr>
          <a:xfrm>
            <a:off x="6528048" y="269691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Скольжения на верхней и нижней стенках равны, а профиль скорости проходит через </a:t>
            </a:r>
            <a:r>
              <a:rPr lang="ru-RU" i="1" dirty="0">
                <a:latin typeface="Cambria Math" panose="02040503050406030204" pitchFamily="18" charset="0"/>
                <a:ea typeface="Cambria Math" panose="02040503050406030204" pitchFamily="18" charset="0"/>
              </a:rPr>
              <a:t>(V,Y)=(0,5,0,5)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641BD8-FA71-46AC-ADD9-1C327C3EEA11}"/>
                  </a:ext>
                </a:extLst>
              </p:cNvPr>
              <p:cNvSpPr txBox="1"/>
              <p:nvPr/>
            </p:nvSpPr>
            <p:spPr>
              <a:xfrm>
                <a:off x="6548878" y="3702308"/>
                <a:ext cx="555425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Скоростная модель справедлива для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&lt;12</m:t>
                    </m:r>
                  </m:oMath>
                </a14:m>
                <a:r>
                  <a:rPr lang="ru-RU" dirty="0"/>
                  <a:t>, для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&lt;0,25</m:t>
                    </m:r>
                  </m:oMath>
                </a14:m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641BD8-FA71-46AC-ADD9-1C327C3EE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878" y="3702308"/>
                <a:ext cx="5554250" cy="646331"/>
              </a:xfrm>
              <a:prstGeom prst="rect">
                <a:avLst/>
              </a:prstGeom>
              <a:blipFill>
                <a:blip r:embed="rId4"/>
                <a:stretch>
                  <a:fillRect l="-878" t="-471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C1ACE16-664C-413C-87FA-758381BA148F}"/>
              </a:ext>
            </a:extLst>
          </p:cNvPr>
          <p:cNvSpPr txBox="1"/>
          <p:nvPr/>
        </p:nvSpPr>
        <p:spPr>
          <a:xfrm>
            <a:off x="6369471" y="6188644"/>
            <a:ext cx="6310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Bahukudumbi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, Park,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Beskok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Microscale Thermophysical Engineering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, Vol 7(4). 2003.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93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1C0F5-61C3-495E-B84B-59F000E8C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Резюме модели для квазистационарных потоков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566E1C-CFF1-454F-A69D-FFE31DED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30" y="1561137"/>
            <a:ext cx="3689261" cy="270722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457EF4-6C80-4C2C-815A-E0069D7C5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550" y="1596621"/>
            <a:ext cx="3668662" cy="26717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91E858D-2039-4395-9C7C-B2045F25B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970" y="1596621"/>
            <a:ext cx="3570622" cy="265473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1355789-9574-46FD-9E98-57A95369E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10" y="4198061"/>
            <a:ext cx="3590781" cy="264937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6C318C8-DA78-4A9B-A50B-3175666AF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330" y="4180096"/>
            <a:ext cx="3624850" cy="266734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6501352-01B4-42A7-BB15-3C17CD997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2891" y="4152137"/>
            <a:ext cx="3678378" cy="267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BDA8C2-A3FF-4EC0-82EB-29B07B37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Высокочастотные колебания в режиме скользящего течения</a:t>
            </a:r>
          </a:p>
        </p:txBody>
      </p:sp>
    </p:spTree>
    <p:extLst>
      <p:ext uri="{BB962C8B-B14F-4D97-AF65-F5344CB8AC3E}">
        <p14:creationId xmlns:p14="http://schemas.microsoft.com/office/powerpoint/2010/main" val="359267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BBE48C-6BF2-4ED4-8F0E-88B105673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Увеличение массового расхода по сравнению с потоком без проскальзывания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13EF40-9E80-4B84-8F4D-CA17FC30D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700808"/>
            <a:ext cx="9042396" cy="4306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84E65-3AF7-46D1-B3F1-DE8166F3DD98}"/>
              </a:ext>
            </a:extLst>
          </p:cNvPr>
          <p:cNvSpPr txBox="1"/>
          <p:nvPr/>
        </p:nvSpPr>
        <p:spPr>
          <a:xfrm>
            <a:off x="128710" y="593467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Мы видим, что эффект члена второго порядка заключается в уменьшении увеличения массового расхода из-за проскальзывания первого порядка. Это противоречит экспериментальным данным, так как в переходном режиме течения скорость увеличивается быстрее, чем предсказывает теория скольжения первого порядка.</a:t>
            </a:r>
          </a:p>
        </p:txBody>
      </p:sp>
    </p:spTree>
    <p:extLst>
      <p:ext uri="{BB962C8B-B14F-4D97-AF65-F5344CB8AC3E}">
        <p14:creationId xmlns:p14="http://schemas.microsoft.com/office/powerpoint/2010/main" val="299752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9FD29-AE58-4B5A-9396-3E8D52D2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Высокочастотные скользящие потоки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E9C32-972F-4E22-A27C-1FF2145BEA09}"/>
              </a:ext>
            </a:extLst>
          </p:cNvPr>
          <p:cNvSpPr txBox="1"/>
          <p:nvPr/>
        </p:nvSpPr>
        <p:spPr>
          <a:xfrm>
            <a:off x="1066800" y="2161498"/>
            <a:ext cx="4032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Высокочастотные скользящие потоки</a:t>
            </a:r>
            <a:r>
              <a:rPr lang="en-US" dirty="0"/>
              <a:t>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40BAF-73E8-46AA-86A9-062D67C1BA03}"/>
                  </a:ext>
                </a:extLst>
              </p:cNvPr>
              <p:cNvSpPr txBox="1"/>
              <p:nvPr/>
            </p:nvSpPr>
            <p:spPr>
              <a:xfrm>
                <a:off x="2086084" y="3429000"/>
                <a:ext cx="19938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≤0,1;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≥0,25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40BAF-73E8-46AA-86A9-062D67C1B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084" y="3429000"/>
                <a:ext cx="1993879" cy="276999"/>
              </a:xfrm>
              <a:prstGeom prst="rect">
                <a:avLst/>
              </a:prstGeom>
              <a:blipFill>
                <a:blip r:embed="rId2"/>
                <a:stretch>
                  <a:fillRect l="-2141" t="-2222" r="-2446" b="-3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4E253E-B670-430D-AA89-A616FF97E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1746974"/>
            <a:ext cx="5220429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2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60EE3F-47B4-40E7-A590-D5924E1A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динамического отклика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72EE40-2DC8-4859-ACE1-CA0FB43EB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547257"/>
            <a:ext cx="5389006" cy="522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D00448-77BB-4FB0-B5EF-85F3B87B2C56}"/>
                  </a:ext>
                </a:extLst>
              </p:cNvPr>
              <p:cNvSpPr txBox="1"/>
              <p:nvPr/>
            </p:nvSpPr>
            <p:spPr>
              <a:xfrm>
                <a:off x="7752184" y="1789852"/>
                <a:ext cx="18656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=0,1;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=5,0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D00448-77BB-4FB0-B5EF-85F3B87B2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1789852"/>
                <a:ext cx="1865639" cy="276999"/>
              </a:xfrm>
              <a:prstGeom prst="rect">
                <a:avLst/>
              </a:prstGeom>
              <a:blipFill>
                <a:blip r:embed="rId3"/>
                <a:stretch>
                  <a:fillRect l="-2614" t="-2222" r="-2288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5ACC909-DDF9-4393-961A-4351D691F44E}"/>
              </a:ext>
            </a:extLst>
          </p:cNvPr>
          <p:cNvSpPr txBox="1"/>
          <p:nvPr/>
        </p:nvSpPr>
        <p:spPr>
          <a:xfrm>
            <a:off x="7034617" y="2247254"/>
            <a:ext cx="3300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Режим скользящего течения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3F281-1BB5-4090-9209-3139BE19B138}"/>
              </a:ext>
            </a:extLst>
          </p:cNvPr>
          <p:cNvSpPr txBox="1"/>
          <p:nvPr/>
        </p:nvSpPr>
        <p:spPr>
          <a:xfrm>
            <a:off x="5637003" y="3068960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Экспоненциальное затухание амплитуды скорости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Постоянная скорость волны и линейно изменяющийся фазовый угол в большей части области.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Взаимодействия между двумя поверхностями приводят к изменениям скорости волны в более глубокой области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Все предсказано аналитической моделью</a:t>
            </a:r>
          </a:p>
        </p:txBody>
      </p:sp>
    </p:spTree>
    <p:extLst>
      <p:ext uri="{BB962C8B-B14F-4D97-AF65-F5344CB8AC3E}">
        <p14:creationId xmlns:p14="http://schemas.microsoft.com/office/powerpoint/2010/main" val="392057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0AF3CB-458C-4FFD-A04C-47B60430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Сводка модели для высокочастотных скользящих течений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8E17A-5EEB-4BF5-A028-13B83D7A7385}"/>
                  </a:ext>
                </a:extLst>
              </p:cNvPr>
              <p:cNvSpPr txBox="1"/>
              <p:nvPr/>
            </p:nvSpPr>
            <p:spPr>
              <a:xfrm>
                <a:off x="7680175" y="2653506"/>
                <a:ext cx="19938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≤0,1;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≥0,25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8E17A-5EEB-4BF5-A028-13B83D7A7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75" y="2653506"/>
                <a:ext cx="1993879" cy="276999"/>
              </a:xfrm>
              <a:prstGeom prst="rect">
                <a:avLst/>
              </a:prstGeom>
              <a:blipFill>
                <a:blip r:embed="rId2"/>
                <a:stretch>
                  <a:fillRect l="-2446" r="-2446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A8D1A6-26FE-485D-AE95-182D72724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066851"/>
            <a:ext cx="4725059" cy="4296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1AA91A-267D-4C4F-87C8-89BC43838E65}"/>
              </a:ext>
            </a:extLst>
          </p:cNvPr>
          <p:cNvSpPr txBox="1"/>
          <p:nvPr/>
        </p:nvSpPr>
        <p:spPr>
          <a:xfrm rot="16200000">
            <a:off x="-1553327" y="3778732"/>
            <a:ext cx="41281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Нормированная амплитуда скорости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FB214-E6AB-42B1-B35A-4017C0FB707D}"/>
              </a:ext>
            </a:extLst>
          </p:cNvPr>
          <p:cNvSpPr txBox="1"/>
          <p:nvPr/>
        </p:nvSpPr>
        <p:spPr>
          <a:xfrm>
            <a:off x="6626054" y="19227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Скоростная модель справедлива и для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8F2B63-3847-4B74-8A98-7532F532A771}"/>
              </a:ext>
            </a:extLst>
          </p:cNvPr>
          <p:cNvSpPr txBox="1"/>
          <p:nvPr/>
        </p:nvSpPr>
        <p:spPr>
          <a:xfrm>
            <a:off x="6987567" y="3035803"/>
            <a:ext cx="6361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ru-RU" dirty="0"/>
              <a:t>высокочастотный скользящий поток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B705C5-030D-4641-94A1-4E8E8A922FAE}"/>
                  </a:ext>
                </a:extLst>
              </p:cNvPr>
              <p:cNvSpPr txBox="1"/>
              <p:nvPr/>
            </p:nvSpPr>
            <p:spPr>
              <a:xfrm>
                <a:off x="7273946" y="4725144"/>
                <a:ext cx="385125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Для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&gt;5,0</m:t>
                    </m:r>
                  </m:oMath>
                </a14:m>
                <a:r>
                  <a:rPr lang="ru-RU" dirty="0"/>
                  <a:t> наблюдаем</a:t>
                </a:r>
              </a:p>
              <a:p>
                <a:r>
                  <a:rPr lang="ru-RU" dirty="0"/>
                  <a:t>ограниченные слои Стокса</a:t>
                </a:r>
              </a:p>
              <a:p>
                <a:r>
                  <a:rPr lang="ru-RU" dirty="0"/>
                  <a:t>в режиме скользящего течения.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B705C5-030D-4641-94A1-4E8E8A922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946" y="4725144"/>
                <a:ext cx="3851254" cy="923330"/>
              </a:xfrm>
              <a:prstGeom prst="rect">
                <a:avLst/>
              </a:prstGeom>
              <a:blipFill>
                <a:blip r:embed="rId4"/>
                <a:stretch>
                  <a:fillRect l="-1266" t="-3289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29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DE725-C9C8-49AF-B3A6-0BC1E210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напряжения сдвига на колеблющейся стенке во времени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0EC55E-95C3-453D-8F6A-A7F320A5C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8" y="1628800"/>
            <a:ext cx="8078327" cy="3877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785DB1-354E-4EE0-A38B-2B8775BDFFCF}"/>
              </a:ext>
            </a:extLst>
          </p:cNvPr>
          <p:cNvSpPr txBox="1"/>
          <p:nvPr/>
        </p:nvSpPr>
        <p:spPr>
          <a:xfrm>
            <a:off x="8256240" y="1772816"/>
            <a:ext cx="3722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Напряжение сдвига на колеблющейся пластине: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151ABE-1E98-457B-AF15-0449F44BA667}"/>
                  </a:ext>
                </a:extLst>
              </p:cNvPr>
              <p:cNvSpPr txBox="1"/>
              <p:nvPr/>
            </p:nvSpPr>
            <p:spPr>
              <a:xfrm>
                <a:off x="8514494" y="2986997"/>
                <a:ext cx="2485680" cy="690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ru-R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колеб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151ABE-1E98-457B-AF15-0449F44BA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494" y="2986997"/>
                <a:ext cx="2485680" cy="690895"/>
              </a:xfrm>
              <a:prstGeom prst="rect">
                <a:avLst/>
              </a:prstGeom>
              <a:blipFill>
                <a:blip r:embed="rId3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3BBE01-0DBF-47CA-8957-52576F315536}"/>
              </a:ext>
            </a:extLst>
          </p:cNvPr>
          <p:cNvSpPr txBox="1"/>
          <p:nvPr/>
        </p:nvSpPr>
        <p:spPr>
          <a:xfrm>
            <a:off x="47328" y="57643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Модель напряжения сдвига действительна для: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73E6C-5C9A-4143-9DA6-ADBED99F6E82}"/>
              </a:ext>
            </a:extLst>
          </p:cNvPr>
          <p:cNvSpPr txBox="1"/>
          <p:nvPr/>
        </p:nvSpPr>
        <p:spPr>
          <a:xfrm>
            <a:off x="8125655" y="5737252"/>
            <a:ext cx="3953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высокочастотный скользящий поток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F380D-93D3-42F1-A43A-762892941B19}"/>
              </a:ext>
            </a:extLst>
          </p:cNvPr>
          <p:cNvSpPr txBox="1"/>
          <p:nvPr/>
        </p:nvSpPr>
        <p:spPr>
          <a:xfrm>
            <a:off x="8125655" y="6197227"/>
            <a:ext cx="2945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квазистационарный поток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116963-DDFD-44A1-A79B-B5AA9F9EEF34}"/>
                  </a:ext>
                </a:extLst>
              </p:cNvPr>
              <p:cNvSpPr txBox="1"/>
              <p:nvPr/>
            </p:nvSpPr>
            <p:spPr>
              <a:xfrm>
                <a:off x="5777048" y="5829585"/>
                <a:ext cx="19938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&lt;0,1;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≥0,25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116963-DDFD-44A1-A79B-B5AA9F9EE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048" y="5829585"/>
                <a:ext cx="1993879" cy="276999"/>
              </a:xfrm>
              <a:prstGeom prst="rect">
                <a:avLst/>
              </a:prstGeom>
              <a:blipFill>
                <a:blip r:embed="rId4"/>
                <a:stretch>
                  <a:fillRect l="-2446" r="-2446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8795DF-710C-4409-BEF1-867BF7E63A40}"/>
                  </a:ext>
                </a:extLst>
              </p:cNvPr>
              <p:cNvSpPr txBox="1"/>
              <p:nvPr/>
            </p:nvSpPr>
            <p:spPr>
              <a:xfrm>
                <a:off x="5784275" y="6299680"/>
                <a:ext cx="19457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&lt;12;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&lt;0,25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8795DF-710C-4409-BEF1-867BF7E63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275" y="6299680"/>
                <a:ext cx="1945789" cy="276999"/>
              </a:xfrm>
              <a:prstGeom prst="rect">
                <a:avLst/>
              </a:prstGeom>
              <a:blipFill>
                <a:blip r:embed="rId5"/>
                <a:stretch>
                  <a:fillRect l="-2508" r="-2821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4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B13D2-1E0C-4E67-82FE-481F5475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Высокочастотные потоки в переходных и свободномолекулярных режимах течения</a:t>
            </a:r>
          </a:p>
        </p:txBody>
      </p:sp>
    </p:spTree>
    <p:extLst>
      <p:ext uri="{BB962C8B-B14F-4D97-AF65-F5344CB8AC3E}">
        <p14:creationId xmlns:p14="http://schemas.microsoft.com/office/powerpoint/2010/main" val="82061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6BFCDC-223A-4208-AE96-05BFE3A06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Высокочастотные потоки в переходных и свободномолекулярных режимах течения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AD305E-9532-416C-A98E-FCFA54FC7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8" y="1622680"/>
            <a:ext cx="11704631" cy="513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73AF58-88C6-422E-9A50-FDA335A902E4}"/>
              </a:ext>
            </a:extLst>
          </p:cNvPr>
          <p:cNvSpPr txBox="1"/>
          <p:nvPr/>
        </p:nvSpPr>
        <p:spPr>
          <a:xfrm rot="16200000">
            <a:off x="-1706269" y="3796226"/>
            <a:ext cx="41281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Нормированная амплитуда скорости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552BA4-E778-4ED0-9CA8-0EACFDCD7C7C}"/>
              </a:ext>
            </a:extLst>
          </p:cNvPr>
          <p:cNvSpPr txBox="1"/>
          <p:nvPr/>
        </p:nvSpPr>
        <p:spPr>
          <a:xfrm rot="16200000">
            <a:off x="4216606" y="3796226"/>
            <a:ext cx="41281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Нормированная амплитуда скорости</a:t>
            </a:r>
          </a:p>
        </p:txBody>
      </p:sp>
    </p:spTree>
    <p:extLst>
      <p:ext uri="{BB962C8B-B14F-4D97-AF65-F5344CB8AC3E}">
        <p14:creationId xmlns:p14="http://schemas.microsoft.com/office/powerpoint/2010/main" val="55420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0D14E-A087-4893-A93E-7156343E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Высокочастотные потоки в переходных и свободномолекулярных режимах течения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ACE700-CB9B-4277-93ED-27367AE3E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7" y="1542786"/>
            <a:ext cx="11986078" cy="5315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5F94B-3FEF-4216-B373-F02A711B8435}"/>
              </a:ext>
            </a:extLst>
          </p:cNvPr>
          <p:cNvSpPr txBox="1"/>
          <p:nvPr/>
        </p:nvSpPr>
        <p:spPr>
          <a:xfrm rot="16200000">
            <a:off x="-1869877" y="3724218"/>
            <a:ext cx="41281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Нормированная амплитуда скорости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8C375-6133-4ADE-96BA-36CA9DF51354}"/>
              </a:ext>
            </a:extLst>
          </p:cNvPr>
          <p:cNvSpPr txBox="1"/>
          <p:nvPr/>
        </p:nvSpPr>
        <p:spPr>
          <a:xfrm rot="16200000">
            <a:off x="4360622" y="3755924"/>
            <a:ext cx="41281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Нормированная амплитуда скорости</a:t>
            </a:r>
          </a:p>
        </p:txBody>
      </p:sp>
    </p:spTree>
    <p:extLst>
      <p:ext uri="{BB962C8B-B14F-4D97-AF65-F5344CB8AC3E}">
        <p14:creationId xmlns:p14="http://schemas.microsoft.com/office/powerpoint/2010/main" val="28432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5849A-314E-402C-A8C9-41BA315F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Высокочастотные потоки в переходных и свободномолекулярных режимах течения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D68251-8443-48F9-97D9-878AE459F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669571"/>
            <a:ext cx="5452148" cy="50892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24F2A5-55C6-439C-A56B-5CF177A84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1669571"/>
            <a:ext cx="5309974" cy="507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4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5B96E1-817B-482D-B685-A4B44B4C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Высокочастотные потоки в переходных и свободномолекулярных режимах течения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9A125F-9E44-4633-A0F4-E3F298017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38" y="1628800"/>
            <a:ext cx="5456910" cy="51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D2A227-9CD0-42E7-B579-99AB5919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динамического отклика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6A9D53-FD8C-4DB5-A0B6-FB298625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" y="1580413"/>
            <a:ext cx="5525271" cy="5277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052D7D-7AC6-4CF4-B3B3-39470D374170}"/>
                  </a:ext>
                </a:extLst>
              </p:cNvPr>
              <p:cNvSpPr txBox="1"/>
              <p:nvPr/>
            </p:nvSpPr>
            <p:spPr>
              <a:xfrm>
                <a:off x="7680176" y="1916832"/>
                <a:ext cx="18656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=5,0;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=2,5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052D7D-7AC6-4CF4-B3B3-39470D374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76" y="1916832"/>
                <a:ext cx="1865639" cy="276999"/>
              </a:xfrm>
              <a:prstGeom prst="rect">
                <a:avLst/>
              </a:prstGeom>
              <a:blipFill>
                <a:blip r:embed="rId3"/>
                <a:stretch>
                  <a:fillRect l="-2614" r="-2614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7D9B1BC-8B25-40D9-BEC6-D3481F7FC63A}"/>
              </a:ext>
            </a:extLst>
          </p:cNvPr>
          <p:cNvSpPr txBox="1"/>
          <p:nvPr/>
        </p:nvSpPr>
        <p:spPr>
          <a:xfrm>
            <a:off x="6059843" y="3619041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Режим переходного потока</a:t>
            </a:r>
            <a:endParaRPr lang="en-US" dirty="0"/>
          </a:p>
          <a:p>
            <a:endParaRPr lang="ru-RU" dirty="0"/>
          </a:p>
          <a:p>
            <a:r>
              <a:rPr lang="ru-RU" dirty="0"/>
              <a:t>• Поведение типа ограниченного слоя Стокса</a:t>
            </a:r>
          </a:p>
          <a:p>
            <a:endParaRPr lang="en-US" dirty="0"/>
          </a:p>
          <a:p>
            <a:r>
              <a:rPr lang="ru-RU" dirty="0"/>
              <a:t>• </a:t>
            </a:r>
            <a:r>
              <a:rPr lang="ru-RU" dirty="0" err="1"/>
              <a:t>Неэкспоненциальный</a:t>
            </a:r>
            <a:r>
              <a:rPr lang="ru-RU" dirty="0"/>
              <a:t> спад модуля скорости</a:t>
            </a:r>
          </a:p>
          <a:p>
            <a:endParaRPr lang="en-US" dirty="0"/>
          </a:p>
          <a:p>
            <a:r>
              <a:rPr lang="ru-RU" dirty="0"/>
              <a:t>• Переменная скорость волны</a:t>
            </a:r>
          </a:p>
        </p:txBody>
      </p:sp>
    </p:spTree>
    <p:extLst>
      <p:ext uri="{BB962C8B-B14F-4D97-AF65-F5344CB8AC3E}">
        <p14:creationId xmlns:p14="http://schemas.microsoft.com/office/powerpoint/2010/main" val="120205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A1D53D-637A-41F7-8500-B92DC7FE9C0E}"/>
              </a:ext>
            </a:extLst>
          </p:cNvPr>
          <p:cNvSpPr/>
          <p:nvPr/>
        </p:nvSpPr>
        <p:spPr>
          <a:xfrm>
            <a:off x="0" y="1580904"/>
            <a:ext cx="12192000" cy="527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B7007B-6F39-4F8B-879E-4563C78CA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Увеличение массового расхода по сравнению с потоком без проскальзывания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4FE9F6-4CDA-40FC-A13C-3E53C3591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32" y="1580904"/>
            <a:ext cx="7608168" cy="5212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090CB3-40CD-45FF-B84E-144D1317D603}"/>
                  </a:ext>
                </a:extLst>
              </p:cNvPr>
              <p:cNvSpPr txBox="1"/>
              <p:nvPr/>
            </p:nvSpPr>
            <p:spPr>
              <a:xfrm>
                <a:off x="335360" y="2276872"/>
                <a:ext cx="6193940" cy="629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𝑅𝑇𝐿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П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090CB3-40CD-45FF-B84E-144D1317D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276872"/>
                <a:ext cx="6193940" cy="6293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57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4F1B61-457E-4F80-8234-7D8D3810C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свободномолекулярного потока</a:t>
            </a:r>
          </a:p>
        </p:txBody>
      </p:sp>
    </p:spTree>
    <p:extLst>
      <p:ext uri="{BB962C8B-B14F-4D97-AF65-F5344CB8AC3E}">
        <p14:creationId xmlns:p14="http://schemas.microsoft.com/office/powerpoint/2010/main" val="139799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64DB3-C159-45E4-846E-7F5CA4871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свободномолекулярного потока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B801229-F1E2-4964-96AC-06BB1BCE01BD}"/>
              </a:ext>
            </a:extLst>
          </p:cNvPr>
          <p:cNvSpPr/>
          <p:nvPr/>
        </p:nvSpPr>
        <p:spPr>
          <a:xfrm>
            <a:off x="9048328" y="2165611"/>
            <a:ext cx="2304256" cy="1440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4C1FA84-E143-4E9C-9A86-C4C1517EDDF5}"/>
              </a:ext>
            </a:extLst>
          </p:cNvPr>
          <p:cNvSpPr/>
          <p:nvPr/>
        </p:nvSpPr>
        <p:spPr>
          <a:xfrm>
            <a:off x="9048328" y="3140968"/>
            <a:ext cx="2304256" cy="1440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92BF9D5D-7B89-40F6-9F91-209A4023C817}"/>
              </a:ext>
            </a:extLst>
          </p:cNvPr>
          <p:cNvCxnSpPr>
            <a:stCxn id="4" idx="1"/>
          </p:cNvCxnSpPr>
          <p:nvPr/>
        </p:nvCxnSpPr>
        <p:spPr>
          <a:xfrm flipV="1">
            <a:off x="9048328" y="2453643"/>
            <a:ext cx="0" cy="759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4C3E953-A151-41E0-99D2-9B85CA546F45}"/>
              </a:ext>
            </a:extLst>
          </p:cNvPr>
          <p:cNvSpPr txBox="1"/>
          <p:nvPr/>
        </p:nvSpPr>
        <p:spPr>
          <a:xfrm>
            <a:off x="9120336" y="2320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ru-R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4B759F4C-69CF-4313-BEB4-03C9DD9BCE5C}"/>
              </a:ext>
            </a:extLst>
          </p:cNvPr>
          <p:cNvCxnSpPr/>
          <p:nvPr/>
        </p:nvCxnSpPr>
        <p:spPr>
          <a:xfrm>
            <a:off x="9422022" y="2021595"/>
            <a:ext cx="135449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C55FF7-E6B9-4FD0-890E-DD233B313DA0}"/>
                  </a:ext>
                </a:extLst>
              </p:cNvPr>
              <p:cNvSpPr txBox="1"/>
              <p:nvPr/>
            </p:nvSpPr>
            <p:spPr>
              <a:xfrm>
                <a:off x="9288691" y="1672588"/>
                <a:ext cx="1655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C55FF7-E6B9-4FD0-890E-DD233B313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691" y="1672588"/>
                <a:ext cx="1655133" cy="276999"/>
              </a:xfrm>
              <a:prstGeom prst="rect">
                <a:avLst/>
              </a:prstGeom>
              <a:blipFill>
                <a:blip r:embed="rId2"/>
                <a:stretch>
                  <a:fillRect l="-2952" r="-4797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EED61E-C36D-43DC-8507-756E70D8DCD3}"/>
                  </a:ext>
                </a:extLst>
              </p:cNvPr>
              <p:cNvSpPr txBox="1"/>
              <p:nvPr/>
            </p:nvSpPr>
            <p:spPr>
              <a:xfrm>
                <a:off x="9512521" y="3429000"/>
                <a:ext cx="1263999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EED61E-C36D-43DC-8507-756E70D8D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521" y="3429000"/>
                <a:ext cx="1263999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021A7613-4E87-4D89-99A1-77002A3E63D7}"/>
              </a:ext>
            </a:extLst>
          </p:cNvPr>
          <p:cNvCxnSpPr/>
          <p:nvPr/>
        </p:nvCxnSpPr>
        <p:spPr>
          <a:xfrm flipV="1">
            <a:off x="10344472" y="4149080"/>
            <a:ext cx="28803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F43728-529B-4346-A64D-7444F3031C12}"/>
              </a:ext>
            </a:extLst>
          </p:cNvPr>
          <p:cNvSpPr txBox="1"/>
          <p:nvPr/>
        </p:nvSpPr>
        <p:spPr>
          <a:xfrm>
            <a:off x="9103499" y="4555760"/>
            <a:ext cx="276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начальная равновесная температура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BC429-E7A1-4490-9D33-DF570D499CEE}"/>
              </a:ext>
            </a:extLst>
          </p:cNvPr>
          <p:cNvSpPr txBox="1"/>
          <p:nvPr/>
        </p:nvSpPr>
        <p:spPr>
          <a:xfrm>
            <a:off x="8967901" y="5281452"/>
            <a:ext cx="30411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Если амплитуда колебаний стенки меньше</a:t>
            </a:r>
          </a:p>
          <a:p>
            <a:r>
              <a:rPr lang="ru-RU" dirty="0"/>
              <a:t>скорость звука, то мы можем линеаризовать уравнение  Больцмана.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102365-EC06-4822-97E0-91CDCFF561F4}"/>
              </a:ext>
            </a:extLst>
          </p:cNvPr>
          <p:cNvSpPr txBox="1"/>
          <p:nvPr/>
        </p:nvSpPr>
        <p:spPr>
          <a:xfrm>
            <a:off x="191344" y="17962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Бесстолкновительное уравнение Больцмана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6662EC-A7E9-45D1-AF20-6A1FF76F881B}"/>
                  </a:ext>
                </a:extLst>
              </p:cNvPr>
              <p:cNvSpPr txBox="1"/>
              <p:nvPr/>
            </p:nvSpPr>
            <p:spPr>
              <a:xfrm>
                <a:off x="5369134" y="1708751"/>
                <a:ext cx="1453731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6662EC-A7E9-45D1-AF20-6A1FF76F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134" y="1708751"/>
                <a:ext cx="1453731" cy="5740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EC52B4-6FA2-4E45-8A8A-4A35B23C5BC3}"/>
                  </a:ext>
                </a:extLst>
              </p:cNvPr>
              <p:cNvSpPr txBox="1"/>
              <p:nvPr/>
            </p:nvSpPr>
            <p:spPr>
              <a:xfrm>
                <a:off x="258855" y="2475954"/>
                <a:ext cx="8825477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где </a:t>
                </a:r>
                <a:r>
                  <a:rPr lang="ru-RU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ru-RU" dirty="0"/>
                  <a:t> — функция распределения скоростей, а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ru-RU" dirty="0"/>
                  <a:t>— составляющая поперечного потока (</a:t>
                </a:r>
                <a:r>
                  <a:rPr lang="ru-RU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ru-RU" dirty="0"/>
                  <a:t>) молекулярной скорости. </a:t>
                </a:r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Из-за простой геометрии </a:t>
                </a:r>
                <a:r>
                  <a:rPr lang="ru-RU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ru-RU" dirty="0"/>
                  <a:t> изменяется только в направлении поперечного потока. и нет внешних силовых полей. </a:t>
                </a:r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Мы предполагаем, что верхняя и нижняя стенки являются полностью диффузионными, а на верхнюю стенку действует синусоидальное возбуждение (</a:t>
                </a:r>
                <a:r>
                  <a:rPr lang="ru-RU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y=L</a:t>
                </a:r>
                <a:r>
                  <a:rPr lang="ru-RU" dirty="0"/>
                  <a:t>). Граничные условия для уравнения являются</a:t>
                </a:r>
                <a:r>
                  <a:rPr lang="en-US" dirty="0"/>
                  <a:t>:</a:t>
                </a:r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EC52B4-6FA2-4E45-8A8A-4A35B23C5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55" y="2475954"/>
                <a:ext cx="8825477" cy="2585323"/>
              </a:xfrm>
              <a:prstGeom prst="rect">
                <a:avLst/>
              </a:prstGeom>
              <a:blipFill>
                <a:blip r:embed="rId5"/>
                <a:stretch>
                  <a:fillRect l="-552" t="-1415" b="-2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0937C0-3DCB-47AD-A10D-A6D96ABF8F81}"/>
                  </a:ext>
                </a:extLst>
              </p:cNvPr>
              <p:cNvSpPr txBox="1"/>
              <p:nvPr/>
            </p:nvSpPr>
            <p:spPr>
              <a:xfrm>
                <a:off x="1493373" y="5061277"/>
                <a:ext cx="4263090" cy="68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0937C0-3DCB-47AD-A10D-A6D96ABF8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373" y="5061277"/>
                <a:ext cx="4263090" cy="6887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FB78AC-0D12-483C-8EAC-A969D21D8AA6}"/>
                  </a:ext>
                </a:extLst>
              </p:cNvPr>
              <p:cNvSpPr txBox="1"/>
              <p:nvPr/>
            </p:nvSpPr>
            <p:spPr>
              <a:xfrm>
                <a:off x="1493373" y="5966226"/>
                <a:ext cx="3835986" cy="68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FB78AC-0D12-483C-8EAC-A969D21D8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373" y="5966226"/>
                <a:ext cx="3835986" cy="6887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68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48508B-0CC9-421E-AB48-D9CCEADC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свободномолекулярного потока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A5AA08-812C-4BEE-AB42-350A7BECA67E}"/>
                  </a:ext>
                </a:extLst>
              </p:cNvPr>
              <p:cNvSpPr txBox="1"/>
              <p:nvPr/>
            </p:nvSpPr>
            <p:spPr>
              <a:xfrm>
                <a:off x="839416" y="1844824"/>
                <a:ext cx="14453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A5AA08-812C-4BEE-AB42-350A7BECA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844824"/>
                <a:ext cx="1445396" cy="276999"/>
              </a:xfrm>
              <a:prstGeom prst="rect">
                <a:avLst/>
              </a:prstGeom>
              <a:blipFill>
                <a:blip r:embed="rId2"/>
                <a:stretch>
                  <a:fillRect l="-5063" t="-2222" r="-5485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357C7C3-8284-4246-B10E-C54421719568}"/>
              </a:ext>
            </a:extLst>
          </p:cNvPr>
          <p:cNvSpPr txBox="1"/>
          <p:nvPr/>
        </p:nvSpPr>
        <p:spPr>
          <a:xfrm>
            <a:off x="2495600" y="1833384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,где </a:t>
            </a:r>
            <a:r>
              <a:rPr lang="ru-RU" i="1" dirty="0">
                <a:latin typeface="Cambria Math" panose="02040503050406030204" pitchFamily="18" charset="0"/>
                <a:ea typeface="Cambria Math" panose="02040503050406030204" pitchFamily="18" charset="0"/>
              </a:rPr>
              <a:t>ф</a:t>
            </a:r>
            <a:r>
              <a:rPr lang="ru-RU" dirty="0"/>
              <a:t> — нормированная флуктуация.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B6B1F6-1D2F-4C62-B9D4-431B67CC41E1}"/>
              </a:ext>
            </a:extLst>
          </p:cNvPr>
          <p:cNvSpPr txBox="1"/>
          <p:nvPr/>
        </p:nvSpPr>
        <p:spPr>
          <a:xfrm>
            <a:off x="695400" y="2541864"/>
            <a:ext cx="110892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Мы можем получить линеаризованные формы уравнения Больцмана и граничных условий, подставив уравнение и пренебрегая всеми членами более высокого порядка в </a:t>
            </a:r>
            <a:r>
              <a:rPr lang="ru-RU" i="1" dirty="0">
                <a:latin typeface="Cambria Math" panose="02040503050406030204" pitchFamily="18" charset="0"/>
                <a:ea typeface="Cambria Math" panose="02040503050406030204" pitchFamily="18" charset="0"/>
              </a:rPr>
              <a:t>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211F10-5CE5-4DEB-A6E7-D2951B57DC13}"/>
                  </a:ext>
                </a:extLst>
              </p:cNvPr>
              <p:cNvSpPr txBox="1"/>
              <p:nvPr/>
            </p:nvSpPr>
            <p:spPr>
              <a:xfrm>
                <a:off x="822638" y="3382505"/>
                <a:ext cx="1503938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num>
                        <m:den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211F10-5CE5-4DEB-A6E7-D2951B57D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38" y="3382505"/>
                <a:ext cx="1503938" cy="5740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FDE615-33C7-4AE2-8076-7C0B183920D2}"/>
                  </a:ext>
                </a:extLst>
              </p:cNvPr>
              <p:cNvSpPr txBox="1"/>
              <p:nvPr/>
            </p:nvSpPr>
            <p:spPr>
              <a:xfrm>
                <a:off x="2999656" y="3525805"/>
                <a:ext cx="2728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=ф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FDE615-33C7-4AE2-8076-7C0B18392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3525805"/>
                <a:ext cx="2728567" cy="276999"/>
              </a:xfrm>
              <a:prstGeom prst="rect">
                <a:avLst/>
              </a:prstGeom>
              <a:blipFill>
                <a:blip r:embed="rId4"/>
                <a:stretch>
                  <a:fillRect l="-2455" r="-1563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FC374C-8B90-4A6E-B7A0-098129DC16E0}"/>
                  </a:ext>
                </a:extLst>
              </p:cNvPr>
              <p:cNvSpPr txBox="1"/>
              <p:nvPr/>
            </p:nvSpPr>
            <p:spPr>
              <a:xfrm>
                <a:off x="6441341" y="3484726"/>
                <a:ext cx="33761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=ф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FC374C-8B90-4A6E-B7A0-098129DC1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341" y="3484726"/>
                <a:ext cx="3376181" cy="276999"/>
              </a:xfrm>
              <a:prstGeom prst="rect">
                <a:avLst/>
              </a:prstGeom>
              <a:blipFill>
                <a:blip r:embed="rId5"/>
                <a:stretch>
                  <a:fillRect l="-1989" t="-2222" r="-1266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0EFC54-0D30-4470-A1E3-01105EAC94F9}"/>
                  </a:ext>
                </a:extLst>
              </p:cNvPr>
              <p:cNvSpPr txBox="1"/>
              <p:nvPr/>
            </p:nvSpPr>
            <p:spPr>
              <a:xfrm>
                <a:off x="671766" y="4229003"/>
                <a:ext cx="113277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В данном исследовании нас интересуют продольная составляющая скорости </a:t>
                </a:r>
                <a:r>
                  <a:rPr lang="ru-RU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ru-RU" dirty="0"/>
                  <a:t> и касательное напряжение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ru-RU" dirty="0"/>
                  <a:t>, которые определяются следующим образом: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0EFC54-0D30-4470-A1E3-01105EAC9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66" y="4229003"/>
                <a:ext cx="11327724" cy="646331"/>
              </a:xfrm>
              <a:prstGeom prst="rect">
                <a:avLst/>
              </a:prstGeom>
              <a:blipFill>
                <a:blip r:embed="rId6"/>
                <a:stretch>
                  <a:fillRect l="-431" t="-6604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0F0621-B626-4F9B-BCE5-574D5D3AEAAD}"/>
                  </a:ext>
                </a:extLst>
              </p:cNvPr>
              <p:cNvSpPr txBox="1"/>
              <p:nvPr/>
            </p:nvSpPr>
            <p:spPr>
              <a:xfrm>
                <a:off x="3287688" y="4784556"/>
                <a:ext cx="1927066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𝜍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0F0621-B626-4F9B-BCE5-574D5D3AE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4784556"/>
                <a:ext cx="1927066" cy="7265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8D3B9A-44DA-4265-9175-7B156EFF73C1}"/>
                  </a:ext>
                </a:extLst>
              </p:cNvPr>
              <p:cNvSpPr txBox="1"/>
              <p:nvPr/>
            </p:nvSpPr>
            <p:spPr>
              <a:xfrm>
                <a:off x="6235815" y="4736967"/>
                <a:ext cx="2020746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𝜉𝜂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𝜍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8D3B9A-44DA-4265-9175-7B156EFF7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815" y="4736967"/>
                <a:ext cx="2020746" cy="7265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BA766BF-DD15-4D83-9F68-470E90BE804E}"/>
              </a:ext>
            </a:extLst>
          </p:cNvPr>
          <p:cNvSpPr txBox="1"/>
          <p:nvPr/>
        </p:nvSpPr>
        <p:spPr>
          <a:xfrm>
            <a:off x="671766" y="5874375"/>
            <a:ext cx="55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,где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404FFD-234D-45B2-BE09-A2B86FD3518C}"/>
                  </a:ext>
                </a:extLst>
              </p:cNvPr>
              <p:cNvSpPr txBox="1"/>
              <p:nvPr/>
            </p:nvSpPr>
            <p:spPr>
              <a:xfrm>
                <a:off x="695400" y="5737430"/>
                <a:ext cx="2497504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𝜍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404FFD-234D-45B2-BE09-A2B86FD35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5737430"/>
                <a:ext cx="2497504" cy="8188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88A7BB-CBBD-4B1A-828F-719A17DCDB9B}"/>
                  </a:ext>
                </a:extLst>
              </p:cNvPr>
              <p:cNvSpPr txBox="1"/>
              <p:nvPr/>
            </p:nvSpPr>
            <p:spPr>
              <a:xfrm>
                <a:off x="2855640" y="5907068"/>
                <a:ext cx="951272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показывает интегрирование по пространству скоростей,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/>
                  <a:t> — средняя плотность, определяемая формулой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/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/>
                  <a:t> — равновесная числовая плотность, а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ru-RU" dirty="0"/>
                  <a:t> — молекулярная масса.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88A7BB-CBBD-4B1A-828F-719A17DCD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5907068"/>
                <a:ext cx="9512729" cy="923330"/>
              </a:xfrm>
              <a:prstGeom prst="rect">
                <a:avLst/>
              </a:prstGeom>
              <a:blipFill>
                <a:blip r:embed="rId10"/>
                <a:stretch>
                  <a:fillRect l="-512" t="-3311"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04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C0185-D93E-438B-9391-9A98CE46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свободномолекулярного потока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AAFC2-A693-4C53-9482-E51A316783EA}"/>
              </a:ext>
            </a:extLst>
          </p:cNvPr>
          <p:cNvSpPr txBox="1"/>
          <p:nvPr/>
        </p:nvSpPr>
        <p:spPr>
          <a:xfrm>
            <a:off x="335360" y="1700808"/>
            <a:ext cx="11233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Применяем преобразование Лапласа и граничные условия, чтобы вычислить интегральные формулировки скорости и напряжения сдвига. Преобразованные по Лапласу переменные: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26B923-94D5-42F9-BD7F-ED4052187F9F}"/>
                  </a:ext>
                </a:extLst>
              </p:cNvPr>
              <p:cNvSpPr txBox="1"/>
              <p:nvPr/>
            </p:nvSpPr>
            <p:spPr>
              <a:xfrm>
                <a:off x="767408" y="2416088"/>
                <a:ext cx="4182812" cy="414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ф</m:t>
                          </m:r>
                        </m:e>
                      </m:ac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26B923-94D5-42F9-BD7F-ED4052187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416088"/>
                <a:ext cx="4182812" cy="4141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A6D7DF-2E76-4B73-B851-0E73454C3260}"/>
                  </a:ext>
                </a:extLst>
              </p:cNvPr>
              <p:cNvSpPr txBox="1"/>
              <p:nvPr/>
            </p:nvSpPr>
            <p:spPr>
              <a:xfrm>
                <a:off x="5519936" y="2347139"/>
                <a:ext cx="1948547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A6D7DF-2E76-4B73-B851-0E73454C3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347139"/>
                <a:ext cx="1948547" cy="726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645A96-4F70-431B-92A7-FAF860D82BCD}"/>
                  </a:ext>
                </a:extLst>
              </p:cNvPr>
              <p:cNvSpPr txBox="1"/>
              <p:nvPr/>
            </p:nvSpPr>
            <p:spPr>
              <a:xfrm>
                <a:off x="8498587" y="2337777"/>
                <a:ext cx="2039917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𝜉𝜂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645A96-4F70-431B-92A7-FAF860D82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587" y="2337777"/>
                <a:ext cx="2039917" cy="7265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A2282B-C6AB-44B6-A210-8198809D1AC0}"/>
                  </a:ext>
                </a:extLst>
              </p:cNvPr>
              <p:cNvSpPr txBox="1"/>
              <p:nvPr/>
            </p:nvSpPr>
            <p:spPr>
              <a:xfrm>
                <a:off x="407368" y="3184151"/>
                <a:ext cx="10873208" cy="6794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где s — переменная преобразования Лапласа. После исключения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ф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ru-RU" dirty="0"/>
                  <a:t>из уравнений выше, получаем интегральные формулировки: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A2282B-C6AB-44B6-A210-8198809D1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184151"/>
                <a:ext cx="10873208" cy="679481"/>
              </a:xfrm>
              <a:prstGeom prst="rect">
                <a:avLst/>
              </a:prstGeom>
              <a:blipFill>
                <a:blip r:embed="rId5"/>
                <a:stretch>
                  <a:fillRect l="-505" t="-1786" b="-107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05FD08-C540-486F-9E81-F55AA72A3B49}"/>
                  </a:ext>
                </a:extLst>
              </p:cNvPr>
              <p:cNvSpPr txBox="1"/>
              <p:nvPr/>
            </p:nvSpPr>
            <p:spPr>
              <a:xfrm>
                <a:off x="623392" y="3983460"/>
                <a:ext cx="3580852" cy="6329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′′2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05FD08-C540-486F-9E81-F55AA72A3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983460"/>
                <a:ext cx="3580852" cy="6329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73DB4A-DAD8-43AB-B814-E408C6C177A0}"/>
                  </a:ext>
                </a:extLst>
              </p:cNvPr>
              <p:cNvSpPr txBox="1"/>
              <p:nvPr/>
            </p:nvSpPr>
            <p:spPr>
              <a:xfrm>
                <a:off x="5159896" y="3859813"/>
                <a:ext cx="4078873" cy="6329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′′2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73DB4A-DAD8-43AB-B814-E408C6C17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3859813"/>
                <a:ext cx="4078873" cy="6329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A09D31-CA01-4B1D-8915-76E031759DA5}"/>
                  </a:ext>
                </a:extLst>
              </p:cNvPr>
              <p:cNvSpPr txBox="1"/>
              <p:nvPr/>
            </p:nvSpPr>
            <p:spPr>
              <a:xfrm>
                <a:off x="407368" y="4730054"/>
                <a:ext cx="115932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Наконец, обратное преобразование Лапласа дает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</a:t>
                </a:r>
                <a:r>
                  <a:rPr lang="ru-RU" dirty="0">
                    <a:sym typeface="Symbol" panose="05050102010706020507" pitchFamily="18" charset="2"/>
                  </a:rPr>
                  <a:t>как </a:t>
                </a:r>
                <a:r>
                  <a:rPr lang="ru-RU" dirty="0"/>
                  <a:t>функции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A09D31-CA01-4B1D-8915-76E031759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730054"/>
                <a:ext cx="11593288" cy="369332"/>
              </a:xfrm>
              <a:prstGeom prst="rect">
                <a:avLst/>
              </a:prstGeom>
              <a:blipFill>
                <a:blip r:embed="rId8"/>
                <a:stretch>
                  <a:fillRect l="-473" t="-9836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345827-9CED-45D1-8FB6-DBC8097A6E74}"/>
                  </a:ext>
                </a:extLst>
              </p:cNvPr>
              <p:cNvSpPr txBox="1"/>
              <p:nvPr/>
            </p:nvSpPr>
            <p:spPr>
              <a:xfrm>
                <a:off x="1086808" y="5172272"/>
                <a:ext cx="4622869" cy="695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den>
                                  </m:f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345827-9CED-45D1-8FB6-DBC8097A6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808" y="5172272"/>
                <a:ext cx="4622869" cy="6954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9DE45B-959F-4A8F-AFC1-C07DAB5E4A47}"/>
                  </a:ext>
                </a:extLst>
              </p:cNvPr>
              <p:cNvSpPr txBox="1"/>
              <p:nvPr/>
            </p:nvSpPr>
            <p:spPr>
              <a:xfrm>
                <a:off x="942792" y="6016840"/>
                <a:ext cx="5009192" cy="695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den>
                                  </m:f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9DE45B-959F-4A8F-AFC1-C07DAB5E4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92" y="6016840"/>
                <a:ext cx="5009192" cy="695447"/>
              </a:xfrm>
              <a:prstGeom prst="rect">
                <a:avLst/>
              </a:prstGeom>
              <a:blipFill>
                <a:blip r:embed="rId10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7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2361A3-3159-4ABB-8813-EBEEA592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свободномолекулярного потока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E2F682-3A8E-4CB6-96AF-98D6C1B8E86C}"/>
                  </a:ext>
                </a:extLst>
              </p:cNvPr>
              <p:cNvSpPr txBox="1"/>
              <p:nvPr/>
            </p:nvSpPr>
            <p:spPr>
              <a:xfrm>
                <a:off x="491716" y="1772816"/>
                <a:ext cx="11208568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Скорость газа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и касательное напряжение на колеблющейся (верхней) стенке рассчитываются как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E2F682-3A8E-4CB6-96AF-98D6C1B8E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16" y="1772816"/>
                <a:ext cx="11208568" cy="391902"/>
              </a:xfrm>
              <a:prstGeom prst="rect">
                <a:avLst/>
              </a:prstGeom>
              <a:blipFill>
                <a:blip r:embed="rId2"/>
                <a:stretch>
                  <a:fillRect l="-490" t="-9375" b="-18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41E5A1-5955-4EDB-A341-062BAC3EDB3D}"/>
                  </a:ext>
                </a:extLst>
              </p:cNvPr>
              <p:cNvSpPr txBox="1"/>
              <p:nvPr/>
            </p:nvSpPr>
            <p:spPr>
              <a:xfrm>
                <a:off x="911424" y="2512751"/>
                <a:ext cx="7467877" cy="59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41E5A1-5955-4EDB-A341-062BAC3ED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512751"/>
                <a:ext cx="7467877" cy="599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51A81C-B5C4-42B7-942F-E04402ABB07B}"/>
                  </a:ext>
                </a:extLst>
              </p:cNvPr>
              <p:cNvSpPr txBox="1"/>
              <p:nvPr/>
            </p:nvSpPr>
            <p:spPr>
              <a:xfrm>
                <a:off x="911424" y="3422134"/>
                <a:ext cx="4731423" cy="59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51A81C-B5C4-42B7-942F-E04402ABB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3422134"/>
                <a:ext cx="4731423" cy="599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E06B1C-C6A5-4E01-94A3-2B06EE2A14ED}"/>
                  </a:ext>
                </a:extLst>
              </p:cNvPr>
              <p:cNvSpPr txBox="1"/>
              <p:nvPr/>
            </p:nvSpPr>
            <p:spPr>
              <a:xfrm>
                <a:off x="623392" y="4134720"/>
                <a:ext cx="11377264" cy="1314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Величина скорости газа на колеблющейся пластине и соответствующее касательное напряжение равны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:r>
                  <a:rPr lang="ru-RU" dirty="0"/>
                  <a:t>соответственно. Это показывает, что на колеблющейся поверхности величина скорости газа и напряжения сдвига для колебательных течений Куэтта достигает того же асимптотического предела, что и их стационарные аналоги, когда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ru-RU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E06B1C-C6A5-4E01-94A3-2B06EE2A1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134720"/>
                <a:ext cx="11377264" cy="1314462"/>
              </a:xfrm>
              <a:prstGeom prst="rect">
                <a:avLst/>
              </a:prstGeom>
              <a:blipFill>
                <a:blip r:embed="rId5"/>
                <a:stretch>
                  <a:fillRect l="-428" t="-2315" b="-6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37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0D344-6EF4-41B5-9DBE-7D73AFAB9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свободномолекулярного потока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E9D342-965E-4459-97DF-DC447EE25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1556134"/>
            <a:ext cx="5720005" cy="528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3E81A-AAA3-4A0F-B8F7-1AEE621BB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Динамический отклик свободномолекулярного потока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EC2AD-4DEF-4151-89EE-B3DEF350E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628800"/>
            <a:ext cx="5632461" cy="5129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1BD622-6B95-4EA5-B808-2E4FE1D728D7}"/>
                  </a:ext>
                </a:extLst>
              </p:cNvPr>
              <p:cNvSpPr txBox="1"/>
              <p:nvPr/>
            </p:nvSpPr>
            <p:spPr>
              <a:xfrm>
                <a:off x="5879976" y="1844824"/>
                <a:ext cx="6097904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Переходные/свободные молекулярные характеристики</a:t>
                </a:r>
              </a:p>
              <a:p>
                <a:endParaRPr lang="ru-RU" dirty="0"/>
              </a:p>
              <a:p>
                <a:r>
                  <a:rPr lang="ru-RU" dirty="0"/>
                  <a:t>• Ограниченные слои (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 и </a:t>
                </a:r>
                <a:r>
                  <a:rPr lang="ru-RU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Kn</a:t>
                </a:r>
                <a:r>
                  <a:rPr lang="ru-RU" dirty="0"/>
                  <a:t>)</a:t>
                </a:r>
              </a:p>
              <a:p>
                <a:endParaRPr lang="ru-RU" dirty="0"/>
              </a:p>
              <a:p>
                <a:r>
                  <a:rPr lang="ru-RU" dirty="0"/>
                  <a:t>• </a:t>
                </a:r>
                <a:r>
                  <a:rPr lang="ru-RU" dirty="0" err="1"/>
                  <a:t>Неэкспоненциальный</a:t>
                </a:r>
                <a:r>
                  <a:rPr lang="ru-RU" dirty="0"/>
                  <a:t> спад модуля скорости</a:t>
                </a:r>
              </a:p>
              <a:p>
                <a:endParaRPr lang="ru-RU" dirty="0"/>
              </a:p>
              <a:p>
                <a:r>
                  <a:rPr lang="ru-RU" dirty="0"/>
                  <a:t>• Переменная скорость волны</a:t>
                </a:r>
              </a:p>
              <a:p>
                <a:endParaRPr lang="ru-RU" dirty="0"/>
              </a:p>
              <a:p>
                <a:r>
                  <a:rPr lang="ru-RU" dirty="0"/>
                  <a:t>• Скорость скольжения увеличивается с (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 и </a:t>
                </a:r>
                <a:r>
                  <a:rPr lang="ru-RU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Kn</a:t>
                </a:r>
                <a:r>
                  <a:rPr lang="ru-RU" dirty="0"/>
                  <a:t>)</a:t>
                </a:r>
              </a:p>
              <a:p>
                <a:endParaRPr lang="ru-RU" dirty="0"/>
              </a:p>
              <a:p>
                <a:r>
                  <a:rPr lang="ru-RU" dirty="0"/>
                  <a:t>•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ru-RU" dirty="0"/>
                  <a:t>, скорость скольжения и касательное напряжение для колебательных течений достигают стационарного свободномолекулярного раствора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1BD622-6B95-4EA5-B808-2E4FE1D72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1844824"/>
                <a:ext cx="6097904" cy="3693319"/>
              </a:xfrm>
              <a:prstGeom prst="rect">
                <a:avLst/>
              </a:prstGeom>
              <a:blipFill>
                <a:blip r:embed="rId3"/>
                <a:stretch>
                  <a:fillRect l="-900" t="-992" b="-18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D481BE-E074-48F0-A3B7-B43D57B57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6425358"/>
            <a:ext cx="3086531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8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34D93-67F0-4F39-B2C6-55195D72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динамического отклика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4888A2-CBA7-4EE9-AAF1-6016DA3B8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308"/>
            <a:ext cx="5506218" cy="53156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4B1552-A8E3-46A1-8B92-04D7CC13EDC8}"/>
                  </a:ext>
                </a:extLst>
              </p:cNvPr>
              <p:cNvSpPr txBox="1"/>
              <p:nvPr/>
            </p:nvSpPr>
            <p:spPr>
              <a:xfrm>
                <a:off x="7608168" y="1772816"/>
                <a:ext cx="1817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4B1552-A8E3-46A1-8B92-04D7CC13E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1772816"/>
                <a:ext cx="1817549" cy="276999"/>
              </a:xfrm>
              <a:prstGeom prst="rect">
                <a:avLst/>
              </a:prstGeom>
              <a:blipFill>
                <a:blip r:embed="rId3"/>
                <a:stretch>
                  <a:fillRect l="-2349" r="-2685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08524B7-4500-460E-99F6-EA4C111D836A}"/>
              </a:ext>
            </a:extLst>
          </p:cNvPr>
          <p:cNvSpPr txBox="1"/>
          <p:nvPr/>
        </p:nvSpPr>
        <p:spPr>
          <a:xfrm>
            <a:off x="5663952" y="299982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Переходные/свободно-молекулярные режимы потока</a:t>
            </a:r>
          </a:p>
          <a:p>
            <a:endParaRPr lang="en-US" dirty="0"/>
          </a:p>
          <a:p>
            <a:r>
              <a:rPr lang="ru-RU" dirty="0"/>
              <a:t>• Поведение типа ограниченного слоя Стокса</a:t>
            </a:r>
          </a:p>
          <a:p>
            <a:endParaRPr lang="en-US" dirty="0"/>
          </a:p>
          <a:p>
            <a:r>
              <a:rPr lang="ru-RU" dirty="0"/>
              <a:t>• </a:t>
            </a:r>
            <a:r>
              <a:rPr lang="ru-RU" dirty="0" err="1"/>
              <a:t>Неэкспоненциальный</a:t>
            </a:r>
            <a:r>
              <a:rPr lang="ru-RU" dirty="0"/>
              <a:t> спад модуля скорости</a:t>
            </a:r>
          </a:p>
          <a:p>
            <a:endParaRPr lang="en-US" dirty="0"/>
          </a:p>
          <a:p>
            <a:r>
              <a:rPr lang="ru-RU" dirty="0"/>
              <a:t>• Переменная скорость волны</a:t>
            </a:r>
          </a:p>
        </p:txBody>
      </p:sp>
    </p:spTree>
    <p:extLst>
      <p:ext uri="{BB962C8B-B14F-4D97-AF65-F5344CB8AC3E}">
        <p14:creationId xmlns:p14="http://schemas.microsoft.com/office/powerpoint/2010/main" val="151443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AA5FF3-90E7-438B-BB9D-2535BDFA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динамического отклика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74D0AE-4988-48EA-982B-E32E9FF72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1700325"/>
            <a:ext cx="5475403" cy="50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7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803052-85A0-4B8F-B9FD-C9D8F1FF0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Эффекты </a:t>
            </a:r>
            <a:r>
              <a:rPr lang="en-US" dirty="0"/>
              <a:t>Kn </a:t>
            </a:r>
            <a:r>
              <a:rPr lang="ru-RU" dirty="0"/>
              <a:t>для фиксированного </a:t>
            </a:r>
            <a:r>
              <a:rPr lang="ru-RU" dirty="0">
                <a:sym typeface="Symbol" panose="05050102010706020507" pitchFamily="18" charset="2"/>
              </a:rPr>
              <a:t>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E75D41-473D-4D07-B590-20962F7B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20" y="1661866"/>
            <a:ext cx="7944959" cy="35342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617571-6F58-4364-A66C-3EBC713D2285}"/>
                  </a:ext>
                </a:extLst>
              </p:cNvPr>
              <p:cNvSpPr txBox="1"/>
              <p:nvPr/>
            </p:nvSpPr>
            <p:spPr>
              <a:xfrm>
                <a:off x="1896136" y="6165304"/>
                <a:ext cx="92290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Увеличение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𝐾𝑛</m:t>
                    </m:r>
                  </m:oMath>
                </a14:m>
                <a:r>
                  <a:rPr lang="ru-RU" dirty="0"/>
                  <a:t> при фиксированном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 приводит к ограниченным слоям разрежения!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617571-6F58-4364-A66C-3EBC713D2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36" y="6165304"/>
                <a:ext cx="9229064" cy="369332"/>
              </a:xfrm>
              <a:prstGeom prst="rect">
                <a:avLst/>
              </a:prstGeom>
              <a:blipFill>
                <a:blip r:embed="rId3"/>
                <a:stretch>
                  <a:fillRect l="-528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64FD1D1-246F-4957-AB03-1596EAF673F0}"/>
              </a:ext>
            </a:extLst>
          </p:cNvPr>
          <p:cNvSpPr txBox="1"/>
          <p:nvPr/>
        </p:nvSpPr>
        <p:spPr>
          <a:xfrm>
            <a:off x="2711624" y="5196134"/>
            <a:ext cx="7974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Park,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Bahukudumbi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Beskok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Physics of Fluids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, Vol 16 No 2, 2004.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168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Медицинское оформление (16:9)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0152_TF02901024" id="{D3FB73DA-77DE-4484-8776-52724816BD57}" vid="{56BAE48E-6669-4001-8E1C-1E9B5D1EADDA}"/>
    </a:ext>
  </a:extLst>
</a:theme>
</file>

<file path=ppt/theme/theme2.xml><?xml version="1.0" encoding="utf-8"?>
<a:theme xmlns:a="http://schemas.openxmlformats.org/drawingml/2006/main" name="Тема Offic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в стиле медицины (широкоэкранный формат)</Template>
  <TotalTime>19285</TotalTime>
  <Words>4602</Words>
  <Application>Microsoft Office PowerPoint</Application>
  <PresentationFormat>Широкоэкранный</PresentationFormat>
  <Paragraphs>730</Paragraphs>
  <Slides>110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110</vt:i4>
      </vt:variant>
    </vt:vector>
  </HeadingPairs>
  <TitlesOfParts>
    <vt:vector size="117" baseType="lpstr">
      <vt:lpstr>Arial</vt:lpstr>
      <vt:lpstr>Book Antiqua</vt:lpstr>
      <vt:lpstr>Cambria Math</vt:lpstr>
      <vt:lpstr>Franklin Gothic Medium</vt:lpstr>
      <vt:lpstr>Segoe UI</vt:lpstr>
      <vt:lpstr>Times New Roman</vt:lpstr>
      <vt:lpstr>Медицинское оформление (16:9)</vt:lpstr>
      <vt:lpstr>Задачи и технологии микрофлуидики</vt:lpstr>
      <vt:lpstr>ПОТОКИ ПОД ДАВЛЕНИЕМ</vt:lpstr>
      <vt:lpstr>1-D анализ микропотоков под давлением</vt:lpstr>
      <vt:lpstr>1-D анализ микропотоков под давлением</vt:lpstr>
      <vt:lpstr>1-D анализ микропотоков под давлением</vt:lpstr>
      <vt:lpstr>Практическая работа 1</vt:lpstr>
      <vt:lpstr>1-D анализ микропотоков под давлением</vt:lpstr>
      <vt:lpstr>Увеличение массового расхода по сравнению с потоком без проскальзывания</vt:lpstr>
      <vt:lpstr>Увеличение массового расхода по сравнению с потоком без проскальзывания</vt:lpstr>
      <vt:lpstr>Увеличение массового расхода по сравнению с потоком без проскальзывания</vt:lpstr>
      <vt:lpstr>Нелинейное распределение давления</vt:lpstr>
      <vt:lpstr>Распределение давления в микроканале</vt:lpstr>
      <vt:lpstr>Распределение давления в микроканале</vt:lpstr>
      <vt:lpstr>Распределение давления в микроканале</vt:lpstr>
      <vt:lpstr>Распределение давления в микроканале</vt:lpstr>
      <vt:lpstr>Сжимаемость против разрежения</vt:lpstr>
      <vt:lpstr>Проверка модели с помощью DSMC и LB</vt:lpstr>
      <vt:lpstr>Проверка модели с помощью DSMC и LB</vt:lpstr>
      <vt:lpstr>Проверка модели с помощью DSMC и LB</vt:lpstr>
      <vt:lpstr>Проверка модели с помощью DSMC и LB</vt:lpstr>
      <vt:lpstr>Проверка модели с помощью DSMC и LB</vt:lpstr>
      <vt:lpstr>Проверка модели с помощью DSMC и LB</vt:lpstr>
      <vt:lpstr>Сравнение различных моделей проскальзывания для течения газа под давлением</vt:lpstr>
      <vt:lpstr>Сравнение различных моделей проскальзывания для течения газа под давлением</vt:lpstr>
      <vt:lpstr>Сравнение различных моделей проскальзывания для течения газа под давлением</vt:lpstr>
      <vt:lpstr>Моделирование шероховатости в микрогеометриях</vt:lpstr>
      <vt:lpstr>Моделирование шероховатости в микрогеометриях</vt:lpstr>
      <vt:lpstr>Моделирование шероховатости в микрогеометриях</vt:lpstr>
      <vt:lpstr>Влияние шероховатости на падение давления</vt:lpstr>
      <vt:lpstr>Влияние шероховатости на падение давления</vt:lpstr>
      <vt:lpstr>Влияние шероховатости на падение давления</vt:lpstr>
      <vt:lpstr>Режимы переходного и свободномолекулярного течения</vt:lpstr>
      <vt:lpstr>Анализ потока в канале для Kn&gt;0,1</vt:lpstr>
      <vt:lpstr>Потоковая составляющая уравнения Бернетта до O(ε)</vt:lpstr>
      <vt:lpstr>Поперечная компонента уравнения Бернетта с точностью до O(ε)</vt:lpstr>
      <vt:lpstr>Анализ потока в канале для потоков Kn&gt;0,1</vt:lpstr>
      <vt:lpstr>Унифицированная модель потока для микропотоков газа под давлением</vt:lpstr>
      <vt:lpstr>Переходные и свободномолекулярные режимы течения с помощью прямого моделирования методом Монте-Карло (DSMC)</vt:lpstr>
      <vt:lpstr>Переходные и свободномолекулярные режимы течения с помощью прямого моделирования методом Монте-Карло (DSMC)</vt:lpstr>
      <vt:lpstr>Моделирование расхода</vt:lpstr>
      <vt:lpstr>Коэффициент разрежения</vt:lpstr>
      <vt:lpstr>DSMC</vt:lpstr>
      <vt:lpstr>Поток в канале, нелинейное распределение давления</vt:lpstr>
      <vt:lpstr>Модель течения в трубе</vt:lpstr>
      <vt:lpstr>Прямоугольный профиль канала</vt:lpstr>
      <vt:lpstr>Прямоугольный профиль канала - Коэффициент разрежения</vt:lpstr>
      <vt:lpstr>Прямоугольный профиль канала</vt:lpstr>
      <vt:lpstr>Термически индуцированные потоки</vt:lpstr>
      <vt:lpstr>Термически индуцированные потоки</vt:lpstr>
      <vt:lpstr>Термически индуцированные потоки</vt:lpstr>
      <vt:lpstr>Термически индуцированные потоки</vt:lpstr>
      <vt:lpstr>Термически индуцированные потоки</vt:lpstr>
      <vt:lpstr>Термическая ползучесть — временная проблема</vt:lpstr>
      <vt:lpstr>Термическая ползучесть — временная проблема</vt:lpstr>
      <vt:lpstr>Термический эксперимент по ползучести</vt:lpstr>
      <vt:lpstr>Компрессор Кнудсена</vt:lpstr>
      <vt:lpstr>Унифицированная модель проскальзывания для течений, вызванных сдвигом</vt:lpstr>
      <vt:lpstr>Линейный поток Куэтта</vt:lpstr>
      <vt:lpstr>Линейный поток Куэтта</vt:lpstr>
      <vt:lpstr>Аналитическое выражение для профиля скорости (uc)</vt:lpstr>
      <vt:lpstr>Распределение скоростей плоских течений Куэтта.</vt:lpstr>
      <vt:lpstr>Вязкий нагрев: плоское распределение температуры потока Куэтта</vt:lpstr>
      <vt:lpstr>Эффекты сжимаемости, вызванные вязким нагревом</vt:lpstr>
      <vt:lpstr>Изменение нормированной длины проскальзывания с числом Кнудсена</vt:lpstr>
      <vt:lpstr>Модель напряжения сдвига</vt:lpstr>
      <vt:lpstr>Модель напряжения сдвига</vt:lpstr>
      <vt:lpstr>Презентация PowerPoint</vt:lpstr>
      <vt:lpstr>Изменение нормализованного напряжения сдвига в зависимости от Kn</vt:lpstr>
      <vt:lpstr>Корреляция напряжения сдвига и модели скорости</vt:lpstr>
      <vt:lpstr>Боковые колебания МЭМС-структур</vt:lpstr>
      <vt:lpstr>Мотивация</vt:lpstr>
      <vt:lpstr>Организация</vt:lpstr>
      <vt:lpstr>Схема колебательного течения Куэтта</vt:lpstr>
      <vt:lpstr>Отклик скорости</vt:lpstr>
      <vt:lpstr>Квазистационарный поток</vt:lpstr>
      <vt:lpstr>Квазистационарный поток</vt:lpstr>
      <vt:lpstr>Резюме модели для квазистационарных потоков</vt:lpstr>
      <vt:lpstr>Резюме модели для квазистационарных потоков</vt:lpstr>
      <vt:lpstr>Высокочастотные колебания в режиме скользящего течения</vt:lpstr>
      <vt:lpstr>Высокочастотные скользящие потоки</vt:lpstr>
      <vt:lpstr>Детали динамического отклика</vt:lpstr>
      <vt:lpstr>Сводка модели для высокочастотных скользящих течений</vt:lpstr>
      <vt:lpstr>Изменение напряжения сдвига на колеблющейся стенке во времени</vt:lpstr>
      <vt:lpstr>Высокочастотные потоки в переходных и свободномолекулярных режимах течения</vt:lpstr>
      <vt:lpstr>Высокочастотные потоки в переходных и свободномолекулярных режимах течения</vt:lpstr>
      <vt:lpstr>Высокочастотные потоки в переходных и свободномолекулярных режимах течения</vt:lpstr>
      <vt:lpstr>Высокочастотные потоки в переходных и свободномолекулярных режимах течения</vt:lpstr>
      <vt:lpstr>Высокочастотные потоки в переходных и свободномолекулярных режимах течения</vt:lpstr>
      <vt:lpstr>Детали динамического отклика</vt:lpstr>
      <vt:lpstr>Анализ свободномолекулярного потока</vt:lpstr>
      <vt:lpstr>Анализ свободномолекулярного потока</vt:lpstr>
      <vt:lpstr>Анализ свободномолекулярного потока</vt:lpstr>
      <vt:lpstr>Анализ свободномолекулярного потока</vt:lpstr>
      <vt:lpstr>Анализ свободномолекулярного потока</vt:lpstr>
      <vt:lpstr>Анализ свободномолекулярного потока</vt:lpstr>
      <vt:lpstr>Динамический отклик свободномолекулярного потока</vt:lpstr>
      <vt:lpstr>Детали динамического отклика</vt:lpstr>
      <vt:lpstr>Детали динамического отклика</vt:lpstr>
      <vt:lpstr>Эффекты Kn для фиксированного </vt:lpstr>
      <vt:lpstr>Изменение глубины проникновения для ограниченных слоев</vt:lpstr>
      <vt:lpstr>Влияние Kn и β на напряжение сдвига стенки</vt:lpstr>
      <vt:lpstr>Скорость скольжения</vt:lpstr>
      <vt:lpstr>Вязкое рассеяние</vt:lpstr>
      <vt:lpstr>Влияние Kn и β на вязкую диссипацию</vt:lpstr>
      <vt:lpstr>Разность фаз между Ug и g</vt:lpstr>
      <vt:lpstr>Похожи ли разреженные течения в пределе свободно молекулярные на нанопотоки?</vt:lpstr>
      <vt:lpstr>Профили скорости и плотности в наноканалах при Kn=10</vt:lpstr>
      <vt:lpstr>Профили скорости и плотности в наноканалах при Kn=10</vt:lpstr>
      <vt:lpstr>Профили скорости и плотности в наноканалах при Kn=10</vt:lpstr>
      <vt:lpstr>Профили скорости и плотности в наноканалах при Kn=10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Современный статус проблем создания искусственного сердца и других внутренних органов</dc:title>
  <dc:creator>Ilya Juhnowski</dc:creator>
  <cp:lastModifiedBy>Ilya Juhnowski</cp:lastModifiedBy>
  <cp:revision>285</cp:revision>
  <dcterms:created xsi:type="dcterms:W3CDTF">2022-02-13T13:06:37Z</dcterms:created>
  <dcterms:modified xsi:type="dcterms:W3CDTF">2022-03-06T09:12:03Z</dcterms:modified>
</cp:coreProperties>
</file>